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5" r:id="rId5"/>
    <p:sldId id="266" r:id="rId6"/>
    <p:sldId id="259" r:id="rId7"/>
    <p:sldId id="260" r:id="rId8"/>
    <p:sldId id="261" r:id="rId9"/>
    <p:sldId id="262" r:id="rId10"/>
    <p:sldId id="268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4" r:id="rId36"/>
    <p:sldId id="298" r:id="rId37"/>
    <p:sldId id="296" r:id="rId38"/>
    <p:sldId id="297" r:id="rId39"/>
    <p:sldId id="300" r:id="rId40"/>
    <p:sldId id="299" r:id="rId41"/>
    <p:sldId id="301" r:id="rId42"/>
    <p:sldId id="302" r:id="rId43"/>
    <p:sldId id="304" r:id="rId44"/>
    <p:sldId id="305" r:id="rId45"/>
    <p:sldId id="306" r:id="rId46"/>
    <p:sldId id="308" r:id="rId47"/>
    <p:sldId id="313" r:id="rId48"/>
    <p:sldId id="315" r:id="rId49"/>
    <p:sldId id="314" r:id="rId50"/>
    <p:sldId id="310" r:id="rId51"/>
    <p:sldId id="3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16" y="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3107-A3EC-94A9-DE84-E12028A0B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2DD54-37F9-BB92-7A27-A5659E859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C38D5-16E2-2A93-B44A-66DD8161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679-9C5D-2A4D-9B79-2BA553A3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0F880-E579-874B-B7C9-8372B8F3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8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FEEC-998B-22D6-FCC4-B9300F45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3457E-F476-6CDF-78F4-A6027A6C7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F3E1B-8A9E-4239-AF7D-99203AB4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B9EB8-C053-23A3-9FD9-CAC0406F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05EE4-6FC9-BB40-5321-1456710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40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B410C-E428-08B7-3C21-3B0F76D25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04145-C1F7-56B7-643A-86A17F166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7C0CD-AAAE-4E36-123B-0297C073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D981-832A-3F76-A263-1A8C3FD1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9477-2BAB-0A86-7C74-B027421D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1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E2944-D897-C569-9C29-8C100B3E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4285-54F9-83A7-1CB5-D04C8E5E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123F-B9E0-2035-E84B-A11C2589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C21A8-78A7-B831-FB75-AA52C8C9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83352-8D7B-F626-F1D3-35BA260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98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C5F1-668E-3CCD-D077-9CAF150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AE3A-DB62-54B9-9766-29A50DF2C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90F25-5C54-D8BD-1EBC-2EC82040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C063-6638-48EB-4CBA-3B982B05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19B6-EB9C-55B2-02BA-A40B18C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4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10B7-5367-849A-58C0-E7E91E27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0062-B306-6E15-0612-0F0A2CED2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895CA-E8F4-716F-FB4B-C79BCC0BE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6CDF5-49A5-4A95-C165-D45D1AAC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98E1F-C095-3E18-8E09-13438C0E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B35AC-DF0B-3916-22AE-6724ECDE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6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07AA-B7B9-A705-8343-4F3C2A5F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1CF5D-4C69-677A-905E-2E3B2A12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47564-9C53-EE7D-2AC1-A961893E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8C346-48D2-05AB-2FD7-230DA138A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0A457-D137-D661-BE2C-496D70E6A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7FA8F-68D4-2EBB-A6D3-9BDA59C6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1234B-DCFB-019B-8809-1F0BA64A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1C974-CFC4-FD49-FA51-81FE15EA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962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C507-6BD2-B050-AF2C-C54CD24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98686-D2FB-EB49-92FC-174F914F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6E05D-A4C0-EC52-ACA2-0D973D8B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4DB12-88F6-1D03-B66B-4E3CA069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43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B7848-8027-48DE-F92B-15E9F99D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908E9-3CAF-A53F-D373-7E88FEDA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4649-E266-2DA3-2C47-8F0D53D8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61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DF36-488F-5D07-D430-91B0EAAD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4FEE-73A3-FEEE-735E-A70340E7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D4B23-904E-C4DA-E279-0DBAEEE81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2D0DE-4C92-B13C-45EE-9FFC89A5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21C82-5A06-BA04-B4A8-8743CFFF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3306-1D85-95D4-AF40-2E99D2CB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0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9F5B-0F46-F6F5-9721-2ADE07C0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3D0DF-31E1-4C1A-F937-790595B25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01A62-182D-9002-A13F-BF21AC7A7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80B27-B9C4-0160-E62F-853FF234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1327-4C73-D865-4E64-2A07A667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149F3-0B3D-4DC7-E078-5494ED3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59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940AC-7173-5BAC-E01E-F64A4C9C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B3D72-E726-A3B6-B617-73031379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43040-35AD-C7C0-EBE2-F346C20AD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1B84-CD8C-4D45-A4CB-B997DF3A40D7}" type="datetimeFigureOut">
              <a:rPr lang="en-IN" smtClean="0"/>
              <a:t>21-06-2025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792B-0573-3BD2-C583-DFB4C71EE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CA9E8-1351-CA02-2BCA-66F9301C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0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6000" r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8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04205B-963D-119B-34C7-0E2F0248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738"/>
            <a:ext cx="12192000" cy="57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4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5421A-5183-3118-3007-D976DF44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2699-20AA-1296-108B-5DC779FA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FEB9-D38C-EC8E-63C5-EE36CA42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845574"/>
            <a:ext cx="9772445" cy="57380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/>
              <a:t>🟥 Optional Non-Transitive Attributes</a:t>
            </a:r>
          </a:p>
          <a:p>
            <a:pPr>
              <a:buNone/>
            </a:pPr>
            <a:r>
              <a:rPr lang="en-US" sz="2000" dirty="0"/>
              <a:t>Optional and </a:t>
            </a:r>
            <a:r>
              <a:rPr lang="en-US" sz="2000" b="1" dirty="0"/>
              <a:t>not</a:t>
            </a:r>
            <a:r>
              <a:rPr lang="en-US" sz="2000" dirty="0"/>
              <a:t> passed to other BGP peers if not understood.</a:t>
            </a:r>
          </a:p>
          <a:p>
            <a:pPr>
              <a:buFont typeface="+mj-lt"/>
              <a:buAutoNum type="arabicPeriod" startAt="8"/>
            </a:pPr>
            <a:r>
              <a:rPr lang="en-US" sz="2000" b="1" dirty="0"/>
              <a:t>MULTI_EXIT_DISC (MED)</a:t>
            </a:r>
            <a:r>
              <a:rPr lang="en-US" sz="2000" dirty="0"/>
              <a:t> – Suggests the preferred path into an AS when multiple links exist.</a:t>
            </a:r>
          </a:p>
          <a:p>
            <a:pPr>
              <a:buFont typeface="+mj-lt"/>
              <a:buAutoNum type="arabicPeriod" startAt="8"/>
            </a:pPr>
            <a:r>
              <a:rPr lang="en-US" sz="2000" b="1" dirty="0"/>
              <a:t>ORIGINATOR_ID</a:t>
            </a:r>
            <a:r>
              <a:rPr lang="en-US" sz="2000" dirty="0"/>
              <a:t> – Identifies the originator of a route in BGP Route Reflector environments.</a:t>
            </a:r>
          </a:p>
          <a:p>
            <a:pPr>
              <a:buFont typeface="+mj-lt"/>
              <a:buAutoNum type="arabicPeriod" startAt="8"/>
            </a:pPr>
            <a:r>
              <a:rPr lang="en-US" sz="2000" b="1" dirty="0"/>
              <a:t>CLUSTER_LIST</a:t>
            </a:r>
            <a:r>
              <a:rPr lang="en-US" sz="2000" dirty="0"/>
              <a:t> – Used in BGP Route Reflectors to prevent routing loops.</a:t>
            </a:r>
            <a:br>
              <a:rPr lang="en-US" sz="2000" dirty="0"/>
            </a:br>
            <a:endParaRPr lang="en-US" sz="2000" dirty="0"/>
          </a:p>
          <a:p>
            <a:pPr>
              <a:buNone/>
            </a:pPr>
            <a:r>
              <a:rPr lang="en-US" sz="2000" b="1" dirty="0"/>
              <a:t>🔵 Additional Modern Attributes (Extended Features)</a:t>
            </a:r>
          </a:p>
          <a:p>
            <a:pPr>
              <a:buNone/>
            </a:pPr>
            <a:r>
              <a:rPr lang="en-US" sz="2000" dirty="0"/>
              <a:t>These may not be part of the core BGP-4 spec but are widely used in modern networks: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BGP Confederation Attributes</a:t>
            </a:r>
            <a:r>
              <a:rPr lang="en-US" sz="2000" dirty="0"/>
              <a:t> – For internal AS structuring.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Extended Communities</a:t>
            </a:r>
            <a:r>
              <a:rPr lang="en-US" sz="2000" dirty="0"/>
              <a:t> – Allow more tagging options.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AIGP (Accumulated IGP Metric)</a:t>
            </a:r>
            <a:r>
              <a:rPr lang="en-US" sz="2000" dirty="0"/>
              <a:t> – Helps with IGP-based path selection.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BGP-LS (Link-State)</a:t>
            </a:r>
            <a:r>
              <a:rPr lang="en-US" sz="2000" dirty="0"/>
              <a:t> – Used in SDN and IGP interworking.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 err="1"/>
              <a:t>BGPsec_PATH</a:t>
            </a:r>
            <a:r>
              <a:rPr lang="en-US" sz="2000" dirty="0"/>
              <a:t> – Security extension (cryptographically signed AS_PATH).</a:t>
            </a:r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183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225CB-820B-8739-AC75-5572E582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4"/>
          <a:stretch/>
        </p:blipFill>
        <p:spPr>
          <a:xfrm>
            <a:off x="1720644" y="1101577"/>
            <a:ext cx="10186219" cy="530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93BE9F-B645-5659-0155-4F42D47C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dirty="0"/>
              <a:t>IPV4:</a:t>
            </a:r>
          </a:p>
        </p:txBody>
      </p:sp>
    </p:spTree>
    <p:extLst>
      <p:ext uri="{BB962C8B-B14F-4D97-AF65-F5344CB8AC3E}">
        <p14:creationId xmlns:p14="http://schemas.microsoft.com/office/powerpoint/2010/main" val="411828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8A85-49D8-8519-36E1-B4AD9518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4" y="167149"/>
            <a:ext cx="10515600" cy="71729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DE1F-1F57-E4E2-1B93-6E0F0DB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7" y="109803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router bgp &lt;as-no&gt;</a:t>
            </a:r>
            <a:br>
              <a:rPr lang="en-IN" dirty="0"/>
            </a:br>
            <a:r>
              <a:rPr lang="en-IN" dirty="0" err="1"/>
              <a:t>neighbor</a:t>
            </a:r>
            <a:r>
              <a:rPr lang="en-IN" dirty="0"/>
              <a:t> &lt;</a:t>
            </a:r>
            <a:r>
              <a:rPr lang="en-IN" dirty="0" err="1"/>
              <a:t>neighbor</a:t>
            </a:r>
            <a:r>
              <a:rPr lang="en-IN" dirty="0"/>
              <a:t>-ip-address&gt; remote-as &lt;</a:t>
            </a:r>
            <a:r>
              <a:rPr lang="en-IN" dirty="0" err="1"/>
              <a:t>neighbor</a:t>
            </a:r>
            <a:r>
              <a:rPr lang="en-IN" dirty="0"/>
              <a:t> </a:t>
            </a:r>
            <a:r>
              <a:rPr lang="en-IN" dirty="0" err="1"/>
              <a:t>asn</a:t>
            </a:r>
            <a:r>
              <a:rPr lang="en-IN" dirty="0"/>
              <a:t>&gt;</a:t>
            </a:r>
            <a:br>
              <a:rPr lang="en-IN" dirty="0"/>
            </a:br>
            <a:r>
              <a:rPr lang="en-IN" dirty="0"/>
              <a:t>network &lt;network-address&gt; mask &lt;subnet-mask&gt;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BGP network statement don’t identify network, instead identify the specific network installed into the routing table.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redistribute network to other routers: </a:t>
            </a:r>
            <a:br>
              <a:rPr lang="en-IN" dirty="0"/>
            </a:br>
            <a:r>
              <a:rPr lang="en-IN" dirty="0"/>
              <a:t>redistribute &lt;sub-command&gt;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configure router id:</a:t>
            </a:r>
            <a:br>
              <a:rPr lang="en-IN" dirty="0"/>
            </a:br>
            <a:r>
              <a:rPr lang="en-IN" dirty="0"/>
              <a:t>bgp router-id &lt;router-id&gt;</a:t>
            </a:r>
          </a:p>
        </p:txBody>
      </p:sp>
    </p:spTree>
    <p:extLst>
      <p:ext uri="{BB962C8B-B14F-4D97-AF65-F5344CB8AC3E}">
        <p14:creationId xmlns:p14="http://schemas.microsoft.com/office/powerpoint/2010/main" val="54939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ABD47-6131-04E4-DBB2-1413D1EF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61" y="290620"/>
            <a:ext cx="5997677" cy="89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37FE6-774F-7D24-D5AA-476D69ED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89" y="1184923"/>
            <a:ext cx="7313960" cy="89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DD15E-66FC-3B09-B749-FAFAD190CADD}"/>
              </a:ext>
            </a:extLst>
          </p:cNvPr>
          <p:cNvSpPr txBox="1"/>
          <p:nvPr/>
        </p:nvSpPr>
        <p:spPr>
          <a:xfrm>
            <a:off x="539313" y="2311809"/>
            <a:ext cx="10964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🔍 </a:t>
            </a:r>
            <a:r>
              <a:rPr lang="en-IN" sz="2000" b="1" dirty="0"/>
              <a:t>Purpose and Use:</a:t>
            </a:r>
            <a:br>
              <a:rPr lang="en-IN" sz="2000" b="1" dirty="0"/>
            </a:br>
            <a:r>
              <a:rPr lang="en-US" sz="2000" dirty="0"/>
              <a:t>Modern BGP implementations support </a:t>
            </a:r>
            <a:r>
              <a:rPr lang="en-US" sz="2000" b="1" dirty="0"/>
              <a:t>multiple address families</a:t>
            </a:r>
            <a:r>
              <a:rPr lang="en-US" sz="2000" dirty="0"/>
              <a:t>—not just IPv4. This includes IPv6, VPNv4, multicast, etc. The command tells the router:</a:t>
            </a:r>
            <a:br>
              <a:rPr lang="en-US" sz="2000" dirty="0"/>
            </a:br>
            <a:r>
              <a:rPr lang="en-US" sz="2000" dirty="0"/>
              <a:t>“I want to configure BGP for sending and receiving </a:t>
            </a:r>
            <a:r>
              <a:rPr lang="en-US" sz="2000" b="1" dirty="0"/>
              <a:t>IPv4 unicast</a:t>
            </a:r>
            <a:r>
              <a:rPr lang="en-US" sz="2000" dirty="0"/>
              <a:t> routes.”</a:t>
            </a:r>
            <a:br>
              <a:rPr lang="en-US" sz="2000" dirty="0"/>
            </a:br>
            <a:r>
              <a:rPr lang="en-US" sz="2000" dirty="0"/>
              <a:t>IOS XR CONFIG:</a:t>
            </a:r>
            <a:endParaRPr lang="en-IN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DF6E82-79FF-C78C-88D1-1E4FA56B4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64" y="3867831"/>
            <a:ext cx="6187976" cy="1874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6A522-0968-A2CD-A9AA-EBB75B46FDC5}"/>
              </a:ext>
            </a:extLst>
          </p:cNvPr>
          <p:cNvSpPr txBox="1"/>
          <p:nvPr/>
        </p:nvSpPr>
        <p:spPr>
          <a:xfrm>
            <a:off x="865239" y="5975096"/>
            <a:ext cx="1063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Router </a:t>
            </a:r>
            <a:r>
              <a:rPr lang="en-IN" sz="2000" dirty="0" err="1"/>
              <a:t>differen</a:t>
            </a:r>
            <a:r>
              <a:rPr lang="en-IN" sz="2000" dirty="0"/>
              <a:t> </a:t>
            </a:r>
            <a:r>
              <a:rPr lang="en-IN" sz="2000" dirty="0" err="1"/>
              <a:t>ios</a:t>
            </a:r>
            <a:r>
              <a:rPr lang="en-IN" sz="2000" dirty="0"/>
              <a:t>:  </a:t>
            </a:r>
            <a:r>
              <a:rPr lang="en-IN" sz="2000" dirty="0" err="1"/>
              <a:t>ios</a:t>
            </a:r>
            <a:r>
              <a:rPr lang="en-IN" sz="2000" dirty="0"/>
              <a:t>, </a:t>
            </a:r>
            <a:r>
              <a:rPr lang="en-IN" sz="2000" dirty="0" err="1"/>
              <a:t>ios</a:t>
            </a:r>
            <a:r>
              <a:rPr lang="en-IN" sz="2000" dirty="0"/>
              <a:t> </a:t>
            </a:r>
            <a:r>
              <a:rPr lang="en-IN" sz="2000" dirty="0" err="1"/>
              <a:t>xe</a:t>
            </a:r>
            <a:r>
              <a:rPr lang="en-IN" sz="2000" dirty="0"/>
              <a:t>, </a:t>
            </a:r>
            <a:r>
              <a:rPr lang="en-IN" sz="2000" dirty="0" err="1"/>
              <a:t>ios</a:t>
            </a:r>
            <a:r>
              <a:rPr lang="en-IN" sz="2000" dirty="0"/>
              <a:t> </a:t>
            </a:r>
            <a:r>
              <a:rPr lang="en-IN" sz="2000" dirty="0" err="1"/>
              <a:t>xr</a:t>
            </a:r>
            <a:r>
              <a:rPr lang="en-IN" sz="2000" dirty="0"/>
              <a:t>, </a:t>
            </a:r>
            <a:r>
              <a:rPr lang="en-IN" sz="2000" dirty="0" err="1"/>
              <a:t>nx-os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92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937-BB72-F5C0-FDEF-98FD5B2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196645"/>
            <a:ext cx="10515600" cy="65830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IOS NX-OS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1A6E9-E7F8-90A3-02B6-E443BFFF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53210" cy="26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D698-980E-1F76-447C-FAB1749B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AS PATH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E621D-DCA2-6548-25BB-51E84FDA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" y="919034"/>
            <a:ext cx="10515600" cy="5865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AS_PATH is a well-known mandatory attribute. This attribute identifies the autonomous systems through which routing information carried in this UPDATE message has passed. The components of this list can be AS_SETS or AS_SEQUENCES.</a:t>
            </a:r>
          </a:p>
          <a:p>
            <a:pPr marL="0" indent="0">
              <a:buNone/>
            </a:pPr>
            <a:r>
              <a:rPr lang="en-US" sz="1800" dirty="0"/>
              <a:t>When a BGP speaker propagates a route, it learned from another BGP speaker's UPDATE message, it modifies the route's AS_PATH attribute based on the location of the BGP speaker to which the route will be sent:</a:t>
            </a:r>
          </a:p>
          <a:p>
            <a:pPr marL="0" indent="0">
              <a:buNone/>
            </a:pPr>
            <a:r>
              <a:rPr lang="en-US" sz="1800" dirty="0"/>
              <a:t>a) When a given BGP speaker advertises the route to an internal peer, the advertising speaker SHALL NOT modify the AS_PATH attribute associated with the route.</a:t>
            </a:r>
          </a:p>
          <a:p>
            <a:pPr marL="0" indent="0">
              <a:buNone/>
            </a:pPr>
            <a:r>
              <a:rPr lang="en-US" sz="1800" dirty="0"/>
              <a:t>b) When a given BGP speaker advertises the route to an external peer, the advertising speaker updates the AS_PATH attribute as follows: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highlight>
                  <a:srgbClr val="FFFF00"/>
                </a:highlight>
              </a:rPr>
              <a:t>Simply understand, when a router advertises routes to an iBGP peer (within the same autonomous system), it advertises the routes learned from eBGP with the same next-hop IP address. This creates a problem because other iBGP peers might not have reachability to that next hop.</a:t>
            </a:r>
          </a:p>
          <a:p>
            <a:pPr marL="0" indent="0">
              <a:buNone/>
            </a:pPr>
            <a:r>
              <a:rPr lang="en-US" sz="1800" dirty="0"/>
              <a:t>Solution advertise IBGP learned networks:</a:t>
            </a:r>
            <a:br>
              <a:rPr lang="en-US" sz="1800" dirty="0"/>
            </a:br>
            <a:r>
              <a:rPr lang="en-US" sz="1800" dirty="0"/>
              <a:t>R2 - network 12.12.12.0 mask 255.255.255.0                     </a:t>
            </a:r>
            <a:r>
              <a:rPr lang="en-US" sz="2000" dirty="0">
                <a:solidFill>
                  <a:srgbClr val="FF0000"/>
                </a:solidFill>
              </a:rPr>
              <a:t>(route redistribution)</a:t>
            </a:r>
            <a:br>
              <a:rPr lang="en-US" sz="2000" dirty="0"/>
            </a:br>
            <a:r>
              <a:rPr lang="en-US" sz="1800" dirty="0"/>
              <a:t>R3 – network 34.34.34.0 mask 255.255.255.0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R2 - neighbor 23.23.23.3 next-hop-self                  </a:t>
            </a:r>
            <a:r>
              <a:rPr lang="en-US" sz="2000" dirty="0">
                <a:solidFill>
                  <a:srgbClr val="FF0000"/>
                </a:solidFill>
              </a:rPr>
              <a:t>(next-hop-self feature)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800" dirty="0"/>
              <a:t>R3 - neighbor 23.23.23.3 next-hop-self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40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168C73-2C02-0BD3-A644-F2CB841D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14" y="449747"/>
            <a:ext cx="7719729" cy="1828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CA25A-14CF-0B21-D41B-8A91A7E2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00" y="2278705"/>
            <a:ext cx="9906859" cy="87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8195F-E9DA-E5EB-8E84-694E4F00A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88" y="3087154"/>
            <a:ext cx="7102455" cy="1013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E1A17-B380-54F3-61A1-F6DBA64F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333" y="4372711"/>
            <a:ext cx="6035563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1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79DF-BB7E-0770-B5BD-4BC6C9DD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B04F0-754D-DDD0-1F26-5761AE32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BGP TABLES: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DC7C-009A-03F2-5427-59A77003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" y="919034"/>
            <a:ext cx="10515600" cy="5865224"/>
          </a:xfrm>
        </p:spPr>
        <p:txBody>
          <a:bodyPr>
            <a:normAutofit fontScale="92500" lnSpcReduction="10000"/>
          </a:bodyPr>
          <a:lstStyle/>
          <a:p>
            <a:pPr marL="176213" indent="-176213">
              <a:buAutoNum type="romanLcPeriod"/>
            </a:pPr>
            <a:r>
              <a:rPr lang="en-US" sz="1800" dirty="0"/>
              <a:t>Loc – RIB</a:t>
            </a:r>
          </a:p>
          <a:p>
            <a:pPr marL="176213" indent="-176213">
              <a:buAutoNum type="romanLcPeriod"/>
            </a:pPr>
            <a:r>
              <a:rPr lang="en-US" sz="1800" dirty="0"/>
              <a:t>Adj – RIB – in</a:t>
            </a:r>
          </a:p>
          <a:p>
            <a:pPr marL="176213" indent="-176213">
              <a:buAutoNum type="romanLcPeriod"/>
            </a:pPr>
            <a:r>
              <a:rPr lang="en-US" sz="1800" dirty="0"/>
              <a:t>Adj – RIB – out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📦 </a:t>
            </a:r>
            <a:r>
              <a:rPr lang="en-US" sz="1800" b="1" dirty="0"/>
              <a:t>1. Adj-RIB-In (Adjacency RIB-In)</a:t>
            </a:r>
            <a:br>
              <a:rPr lang="en-US" sz="1800" b="1" dirty="0"/>
            </a:br>
            <a:r>
              <a:rPr lang="en-US" sz="1800" dirty="0"/>
              <a:t>📥 What it stores: All routes received from BGP neighbors</a:t>
            </a:r>
            <a:br>
              <a:rPr lang="en-US" sz="1800" dirty="0"/>
            </a:br>
            <a:r>
              <a:rPr lang="en-US" sz="1800" dirty="0"/>
              <a:t>🔍 Use: Before any filtering or policy is applied.</a:t>
            </a:r>
            <a:br>
              <a:rPr lang="en-US" sz="1800" dirty="0"/>
            </a:br>
            <a:r>
              <a:rPr lang="en-US" sz="1800" dirty="0"/>
              <a:t>⚙️ Next Step: Routes are filtered and passed to Loc-RIB.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800" dirty="0"/>
              <a:t>📘 </a:t>
            </a:r>
            <a:r>
              <a:rPr lang="pt-BR" sz="1800" b="1" dirty="0"/>
              <a:t>2. Loc-RIB (Local RIB) (BGP Table) (sh ip bgp	or 	sh bgp ipv4 unicast)</a:t>
            </a:r>
            <a:br>
              <a:rPr lang="pt-BR" sz="1800" b="1" dirty="0"/>
            </a:br>
            <a:r>
              <a:rPr lang="en-US" sz="1800" dirty="0"/>
              <a:t>🧠 What it stores: Best routes selected by BGP after applying policies and comparing paths</a:t>
            </a:r>
            <a:br>
              <a:rPr lang="en-US" sz="1800" dirty="0"/>
            </a:br>
            <a:r>
              <a:rPr lang="en-US" sz="1800" dirty="0"/>
              <a:t>🧾 This is the main BGP routing table</a:t>
            </a:r>
            <a:br>
              <a:rPr lang="en-US" sz="1800" dirty="0"/>
            </a:br>
            <a:r>
              <a:rPr lang="en-US" sz="1800" dirty="0"/>
              <a:t>✅ Routes from here are installed in the main routing table (RIB/FIB) if chosen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📤 </a:t>
            </a:r>
            <a:r>
              <a:rPr lang="en-US" sz="1800" b="1" dirty="0"/>
              <a:t>3. Adj-RIB-Out (Adjacency RIB-Out) (</a:t>
            </a:r>
            <a:r>
              <a:rPr lang="en-US" sz="1800" b="1" dirty="0" err="1"/>
              <a:t>sh</a:t>
            </a:r>
            <a:r>
              <a:rPr lang="en-US" sz="1800" b="1" dirty="0"/>
              <a:t> </a:t>
            </a:r>
            <a:r>
              <a:rPr lang="en-US" sz="1800" b="1" dirty="0" err="1"/>
              <a:t>ip</a:t>
            </a:r>
            <a:r>
              <a:rPr lang="en-US" sz="1800" b="1" dirty="0"/>
              <a:t> </a:t>
            </a:r>
            <a:r>
              <a:rPr lang="en-US" sz="1800" b="1" dirty="0" err="1"/>
              <a:t>bgp</a:t>
            </a:r>
            <a:r>
              <a:rPr lang="en-US" sz="1800" b="1" dirty="0"/>
              <a:t> neighbor  &lt;</a:t>
            </a:r>
            <a:r>
              <a:rPr lang="en-US" sz="1800" b="1" dirty="0" err="1"/>
              <a:t>ip</a:t>
            </a:r>
            <a:r>
              <a:rPr lang="en-US" sz="1800" b="1" dirty="0"/>
              <a:t>-address&gt; advertised-routes)</a:t>
            </a:r>
            <a:br>
              <a:rPr lang="en-US" sz="1800" b="1" dirty="0"/>
            </a:br>
            <a:r>
              <a:rPr lang="en-US" sz="1800" dirty="0"/>
              <a:t>📦 What it stores: Routes that are ready to be sent to BGP neighbors</a:t>
            </a:r>
            <a:br>
              <a:rPr lang="en-US" sz="1800" dirty="0"/>
            </a:br>
            <a:r>
              <a:rPr lang="en-US" sz="1800" dirty="0"/>
              <a:t>🧰 These may be influenced by outbound route-maps, filters, </a:t>
            </a:r>
            <a:r>
              <a:rPr lang="en-US" sz="1800" dirty="0" err="1"/>
              <a:t>etc</a:t>
            </a:r>
            <a:br>
              <a:rPr lang="en-US" sz="1800" dirty="0"/>
            </a:br>
            <a:r>
              <a:rPr lang="en-US" sz="1800" dirty="0"/>
              <a:t>📡 Sent to each neighbor based on their policies</a:t>
            </a:r>
          </a:p>
        </p:txBody>
      </p:sp>
    </p:spTree>
    <p:extLst>
      <p:ext uri="{BB962C8B-B14F-4D97-AF65-F5344CB8AC3E}">
        <p14:creationId xmlns:p14="http://schemas.microsoft.com/office/powerpoint/2010/main" val="5641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52D3EF-E5F0-6147-C27E-314A2492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1062785"/>
            <a:ext cx="1044030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DEC4-49B0-B671-7029-4796DC92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05CF-FCD6-B307-2D6C-0DE954A1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048875"/>
            <a:ext cx="10515600" cy="5660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BGP is an exterior gateway Path Vector routing protocol used for sharing routing information between different autonomous systems. (BGP is an inter-autonomous system routing protocol)</a:t>
            </a:r>
            <a:br>
              <a:rPr lang="en-US" sz="2000" dirty="0"/>
            </a:br>
            <a:r>
              <a:rPr lang="en-US" sz="2000" dirty="0"/>
              <a:t>-&gt; current </a:t>
            </a:r>
            <a:r>
              <a:rPr lang="en-US" sz="2000" dirty="0" err="1"/>
              <a:t>ver</a:t>
            </a:r>
            <a:r>
              <a:rPr lang="en-US" sz="2000" dirty="0"/>
              <a:t> – BGPV4</a:t>
            </a:r>
          </a:p>
          <a:p>
            <a:pPr marL="0" indent="0">
              <a:buNone/>
            </a:pPr>
            <a:r>
              <a:rPr lang="en-US" sz="2000" dirty="0"/>
              <a:t>It maintains a separate routing table based on shortest AS Path and various other attributes. </a:t>
            </a:r>
          </a:p>
          <a:p>
            <a:pPr marL="0" indent="0">
              <a:buNone/>
            </a:pPr>
            <a:r>
              <a:rPr lang="en-US" sz="2000" dirty="0"/>
              <a:t>BGP works on TCP port no 179. </a:t>
            </a:r>
            <a:br>
              <a:rPr lang="en-US" sz="2000" dirty="0"/>
            </a:br>
            <a:r>
              <a:rPr lang="en-US" sz="2000" dirty="0"/>
              <a:t>ASNs 64512 through 65535 are private ASNs in the 16-bit range.</a:t>
            </a:r>
            <a:br>
              <a:rPr lang="en-IN" sz="2000" dirty="0"/>
            </a:br>
            <a:r>
              <a:rPr lang="en-IN" sz="2000" dirty="0"/>
              <a:t>ASNs 4.2B through 4,29,49,67,295 are private ASNs in the 32-bit range.</a:t>
            </a:r>
            <a:br>
              <a:rPr lang="en-IN" sz="2000" dirty="0"/>
            </a:br>
            <a:r>
              <a:rPr lang="en-IN" sz="2000" dirty="0"/>
              <a:t>BGP can form neighbour adjacencies. It can also form neighbour adjacencies with routers that multihop away. (sh ip bgp summary)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ASN is 16bit or 32 bit which is typically provided by service provider or IANA.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Full mesh </a:t>
            </a:r>
            <a:r>
              <a:rPr lang="en-US" sz="2000" dirty="0"/>
              <a:t>in BGP means that every BGP router establishes a TCP session with every other BGP router, forming a complete set of </a:t>
            </a:r>
            <a:r>
              <a:rPr lang="en-US" sz="2000" dirty="0" err="1"/>
              <a:t>peerings</a:t>
            </a:r>
            <a:r>
              <a:rPr lang="en-US" sz="2000" dirty="0"/>
              <a:t>.”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1579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1AD2C-F505-A092-3E90-1A9890D0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0" y="1626567"/>
            <a:ext cx="5757395" cy="236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F4115-59B9-F1C9-7302-FB4A3BA1D2F1}"/>
              </a:ext>
            </a:extLst>
          </p:cNvPr>
          <p:cNvSpPr txBox="1"/>
          <p:nvPr/>
        </p:nvSpPr>
        <p:spPr>
          <a:xfrm>
            <a:off x="1523604" y="965732"/>
            <a:ext cx="804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</a:rPr>
              <a:t>Show bgp ipv4 unicast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D179-34E9-9287-E260-0749B3E6CA40}"/>
              </a:ext>
            </a:extLst>
          </p:cNvPr>
          <p:cNvSpPr txBox="1"/>
          <p:nvPr/>
        </p:nvSpPr>
        <p:spPr>
          <a:xfrm>
            <a:off x="1297858" y="5307493"/>
            <a:ext cx="878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bgp route is learned from a </a:t>
            </a:r>
            <a:r>
              <a:rPr lang="en-IN" dirty="0" err="1"/>
              <a:t>ibgp</a:t>
            </a:r>
            <a:r>
              <a:rPr lang="en-IN" dirty="0"/>
              <a:t> peer, it sets the next-hop 0.0.0.0</a:t>
            </a:r>
            <a:br>
              <a:rPr lang="en-IN" dirty="0"/>
            </a:br>
            <a:r>
              <a:rPr lang="en-IN" dirty="0"/>
              <a:t>                               if it learns from </a:t>
            </a:r>
            <a:r>
              <a:rPr lang="en-IN" dirty="0" err="1"/>
              <a:t>ebgp</a:t>
            </a:r>
            <a:r>
              <a:rPr lang="en-IN" dirty="0"/>
              <a:t> peer or </a:t>
            </a:r>
            <a:r>
              <a:rPr lang="en-IN" dirty="0" err="1"/>
              <a:t>anyother</a:t>
            </a:r>
            <a:r>
              <a:rPr lang="en-IN" dirty="0"/>
              <a:t> protocol:  next-hop &lt;next-hop-ip&gt;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3EC0F-C93C-730E-CA10-50593B49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5" y="1626567"/>
            <a:ext cx="5894499" cy="30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E1A0-6AC9-4573-69DB-DD3AF908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91" y="475942"/>
            <a:ext cx="6902641" cy="366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B59DD-17E8-0556-10CB-578439A2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4547106"/>
            <a:ext cx="7788315" cy="15393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5150D5-F60B-5BF6-E457-B2993A31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IPV6:</a:t>
            </a:r>
          </a:p>
        </p:txBody>
      </p:sp>
    </p:spTree>
    <p:extLst>
      <p:ext uri="{BB962C8B-B14F-4D97-AF65-F5344CB8AC3E}">
        <p14:creationId xmlns:p14="http://schemas.microsoft.com/office/powerpoint/2010/main" val="422550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0DCD41-974E-5C5E-D476-2FE69452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79" y="534974"/>
            <a:ext cx="9140119" cy="2800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7AAFF-A689-5089-399A-38F33795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91" y="4536152"/>
            <a:ext cx="6879494" cy="11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3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92AB63-F948-8549-0CF0-73CD9294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9" t="19477" r="3530" b="16115"/>
          <a:stretch/>
        </p:blipFill>
        <p:spPr>
          <a:xfrm>
            <a:off x="1238864" y="565355"/>
            <a:ext cx="9714271" cy="310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795E1-24AF-B791-0078-2659406A6D61}"/>
              </a:ext>
            </a:extLst>
          </p:cNvPr>
          <p:cNvSpPr txBox="1"/>
          <p:nvPr/>
        </p:nvSpPr>
        <p:spPr>
          <a:xfrm>
            <a:off x="1091381" y="3529781"/>
            <a:ext cx="986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redistribute connected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5C1A7-DCF7-31A6-DB0D-03B798E6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85" y="4129804"/>
            <a:ext cx="943437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8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20B4-FF87-E360-E98F-459C4A3C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176980"/>
            <a:ext cx="10515600" cy="7664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Reminders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A007E-2986-802E-5D72-1336C904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68"/>
          <a:stretch/>
        </p:blipFill>
        <p:spPr>
          <a:xfrm>
            <a:off x="1146914" y="1012879"/>
            <a:ext cx="8954276" cy="331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B92A-A717-8CDE-F25A-F5EBA74A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17FC-A083-7E8D-FAA8-54DE6D14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176980"/>
            <a:ext cx="10515600" cy="7664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Path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02E92-2CDD-DBBB-6442-F8A3D8BF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1390473"/>
            <a:ext cx="10028789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6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AF30-899C-D4CA-D190-AC3078C0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44C-2B2C-6B50-9AE6-EBE57196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176980"/>
            <a:ext cx="10515600" cy="7664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Path Attributes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EF167-A0EB-1CA0-DDF6-2DA2584B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4" t="3291" r="333"/>
          <a:stretch/>
        </p:blipFill>
        <p:spPr>
          <a:xfrm>
            <a:off x="3464915" y="1190163"/>
            <a:ext cx="8255137" cy="4198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ED277-9E28-E411-E295-2DB40DEC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2" y="1621359"/>
            <a:ext cx="2564335" cy="19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9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3669-CE8B-AD3F-383B-E8CFCD8C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521110"/>
            <a:ext cx="1954161" cy="57964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E2440-0B45-29C2-8A4A-B2601179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4" y="1100753"/>
            <a:ext cx="3832123" cy="187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36CF7-EE5B-AB13-295E-DFFA6AE3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41" y="1100753"/>
            <a:ext cx="3753656" cy="12102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24B102-6AA0-68C6-F146-B082B7AB02AA}"/>
              </a:ext>
            </a:extLst>
          </p:cNvPr>
          <p:cNvSpPr txBox="1">
            <a:spLocks/>
          </p:cNvSpPr>
          <p:nvPr/>
        </p:nvSpPr>
        <p:spPr>
          <a:xfrm>
            <a:off x="4874341" y="324465"/>
            <a:ext cx="4419983" cy="1100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LOCAL_PREFERNCE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132FD-A1EB-ED34-49E0-E78120F4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4" y="4342304"/>
            <a:ext cx="5877232" cy="18098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13868C-BB40-23B9-C2E8-1EB58E8C78B4}"/>
              </a:ext>
            </a:extLst>
          </p:cNvPr>
          <p:cNvSpPr txBox="1">
            <a:spLocks/>
          </p:cNvSpPr>
          <p:nvPr/>
        </p:nvSpPr>
        <p:spPr>
          <a:xfrm>
            <a:off x="529541" y="3685092"/>
            <a:ext cx="2498794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ORIGINATE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D23389-0C2C-7F94-6BD5-8D3EEDC0C64E}"/>
              </a:ext>
            </a:extLst>
          </p:cNvPr>
          <p:cNvSpPr txBox="1">
            <a:spLocks/>
          </p:cNvSpPr>
          <p:nvPr/>
        </p:nvSpPr>
        <p:spPr>
          <a:xfrm>
            <a:off x="7084332" y="3762661"/>
            <a:ext cx="1954161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AS PATH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2EE208-1A45-4E63-905B-B60CB732F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32" y="4440733"/>
            <a:ext cx="4911864" cy="9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1576C-E4EC-4111-A08D-A22345CC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7" y="1059284"/>
            <a:ext cx="3274328" cy="17891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6CC5EE-1B9F-66C6-8245-6B184BFA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37" y="245808"/>
            <a:ext cx="3274328" cy="57964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ORIGIN TYPE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82CB40-ABB0-A9E1-CF8C-CCE7C5BBDCF8}"/>
              </a:ext>
            </a:extLst>
          </p:cNvPr>
          <p:cNvSpPr txBox="1">
            <a:spLocks/>
          </p:cNvSpPr>
          <p:nvPr/>
        </p:nvSpPr>
        <p:spPr>
          <a:xfrm>
            <a:off x="4827639" y="95724"/>
            <a:ext cx="7256206" cy="96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MED (MULTI EXIT DISCRIMINATOR)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C65D13-6EA7-A02C-2F5E-141471BC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53" y="1059284"/>
            <a:ext cx="6757414" cy="2042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3EFFC-892A-079B-C054-F7011907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76" t="18454" r="10416" b="29087"/>
          <a:stretch/>
        </p:blipFill>
        <p:spPr>
          <a:xfrm>
            <a:off x="851972" y="4465420"/>
            <a:ext cx="4516441" cy="13892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FDE806-2713-9D1A-1131-E9B98E31A509}"/>
              </a:ext>
            </a:extLst>
          </p:cNvPr>
          <p:cNvSpPr txBox="1">
            <a:spLocks/>
          </p:cNvSpPr>
          <p:nvPr/>
        </p:nvSpPr>
        <p:spPr>
          <a:xfrm>
            <a:off x="707737" y="3429000"/>
            <a:ext cx="3274328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PATH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B5D73-BD81-AAF6-5FE0-8A7C2955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38" y="4061361"/>
            <a:ext cx="5875529" cy="54868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F190ACF-6695-E821-95B0-DC433EC4814E}"/>
              </a:ext>
            </a:extLst>
          </p:cNvPr>
          <p:cNvSpPr txBox="1">
            <a:spLocks/>
          </p:cNvSpPr>
          <p:nvPr/>
        </p:nvSpPr>
        <p:spPr>
          <a:xfrm>
            <a:off x="6096000" y="3428999"/>
            <a:ext cx="3274328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PREFERENCE</a:t>
            </a:r>
          </a:p>
        </p:txBody>
      </p:sp>
    </p:spTree>
    <p:extLst>
      <p:ext uri="{BB962C8B-B14F-4D97-AF65-F5344CB8AC3E}">
        <p14:creationId xmlns:p14="http://schemas.microsoft.com/office/powerpoint/2010/main" val="315363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7B0E-DF41-549A-B01C-7799C047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83" y="427986"/>
            <a:ext cx="10515600" cy="63135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PATH CHANGING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6FE18-4DAA-57B1-0C03-AE9C8A61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5" y="980289"/>
            <a:ext cx="8377084" cy="434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C3420-453E-BF43-853B-40039DD9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99" y="5723806"/>
            <a:ext cx="5524979" cy="975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57C41-9DCF-9718-7A6E-51FA3443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47" y="5625445"/>
            <a:ext cx="3942736" cy="11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A8799-FB07-DCBF-B73B-C9D55D3D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49" b="2565"/>
          <a:stretch/>
        </p:blipFill>
        <p:spPr>
          <a:xfrm>
            <a:off x="0" y="1150374"/>
            <a:ext cx="12192000" cy="5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9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652CD-DCA1-9E99-5DA9-FBDA1A8C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187" t="6339" r="4958" b="6772"/>
          <a:stretch/>
        </p:blipFill>
        <p:spPr>
          <a:xfrm>
            <a:off x="1602657" y="1196122"/>
            <a:ext cx="8774158" cy="4286865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4AB896-518D-4DC1-EFB6-0EAF86181D92}"/>
              </a:ext>
            </a:extLst>
          </p:cNvPr>
          <p:cNvSpPr txBox="1">
            <a:spLocks/>
          </p:cNvSpPr>
          <p:nvPr/>
        </p:nvSpPr>
        <p:spPr>
          <a:xfrm>
            <a:off x="1007239" y="564771"/>
            <a:ext cx="10515600" cy="63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/>
                </a:solidFill>
              </a:rPr>
              <a:t>PATH CHANGING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63C29-447A-0C5E-934A-2946562F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57" y="5611374"/>
            <a:ext cx="8771380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E509-F9EE-238C-AF50-9CC25F15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235973"/>
            <a:ext cx="10515600" cy="64846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ADVANCED BGP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5B52D-3B90-E649-8795-EDC73B20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3" r="5475"/>
          <a:stretch/>
        </p:blipFill>
        <p:spPr>
          <a:xfrm>
            <a:off x="1750141" y="884442"/>
            <a:ext cx="8890821" cy="57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94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C74E2-C432-89AC-1944-26E5BEBC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1" y="1126253"/>
            <a:ext cx="7056732" cy="731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C7C93C-4B49-B76C-A4B1-28438470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36" y="245808"/>
            <a:ext cx="5014637" cy="57964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If IPV4 DEACTIVATED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6FA505-349B-74D9-9409-7F1C311471B7}"/>
              </a:ext>
            </a:extLst>
          </p:cNvPr>
          <p:cNvSpPr txBox="1">
            <a:spLocks/>
          </p:cNvSpPr>
          <p:nvPr/>
        </p:nvSpPr>
        <p:spPr>
          <a:xfrm>
            <a:off x="707734" y="2256505"/>
            <a:ext cx="9665297" cy="731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BGP MULTI HOMING AND MULTIPATHING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22BDA-18EE-4662-CC92-D1F4F29B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5" y="2883087"/>
            <a:ext cx="3176668" cy="201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88E2B-D63B-C6CC-D876-D7EDEC417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75" y="4264962"/>
            <a:ext cx="3667938" cy="2347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1398E-F5BD-BCAD-A67B-26739179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754" y="2839545"/>
            <a:ext cx="2966535" cy="2099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66E13-515B-9A4E-499D-DA520EA2E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519" y="4938707"/>
            <a:ext cx="3176669" cy="19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5B48D4-6D85-96D4-2317-5A52175F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06162"/>
              </p:ext>
            </p:extLst>
          </p:nvPr>
        </p:nvGraphicFramePr>
        <p:xfrm>
          <a:off x="985684" y="2694068"/>
          <a:ext cx="10515600" cy="26517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7751767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677191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9595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BGP Multihoming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BGP Multipathing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5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Connects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Multiple ISPs or external </a:t>
                      </a:r>
                      <a:r>
                        <a:rPr lang="en-IN" dirty="0" err="1"/>
                        <a:t>ASes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Multiple paths to the </a:t>
                      </a:r>
                      <a:r>
                        <a:rPr lang="en-US" b="1"/>
                        <a:t>same destination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661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Redundancy &amp; availability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Load sharing / bandwidth balancing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88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Route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Chooses best route by default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Can install/use </a:t>
                      </a:r>
                      <a:r>
                        <a:rPr lang="en-US" b="1"/>
                        <a:t>multiple equal-cost routes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448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Common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Enterprise-ISP setups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centers / ISPs with redundant links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2125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658DF4-BC57-0DF4-D16F-B8FC0C63A51B}"/>
              </a:ext>
            </a:extLst>
          </p:cNvPr>
          <p:cNvSpPr txBox="1"/>
          <p:nvPr/>
        </p:nvSpPr>
        <p:spPr>
          <a:xfrm>
            <a:off x="806057" y="1209366"/>
            <a:ext cx="10173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Multihoming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means connecting your network to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or more ISPs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(or BGP peers) for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redundancy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balancing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Multipathing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allows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installing and using multiple BGP routes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destination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even if one is not the “best” path.</a:t>
            </a:r>
          </a:p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020E58-766C-952B-CE3D-411F601F0785}"/>
              </a:ext>
            </a:extLst>
          </p:cNvPr>
          <p:cNvSpPr txBox="1">
            <a:spLocks/>
          </p:cNvSpPr>
          <p:nvPr/>
        </p:nvSpPr>
        <p:spPr>
          <a:xfrm>
            <a:off x="806057" y="299885"/>
            <a:ext cx="9665297" cy="731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MULTIHOMING AND MULTIPATHING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F442E-2A99-CF93-6B4D-C740D877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9" y="5404383"/>
            <a:ext cx="4766245" cy="65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0F7E8-6F52-EBDA-2EE7-31C67C7B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05" y="5354982"/>
            <a:ext cx="5233477" cy="758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D7B42A-F68F-B865-616F-3D847A3D7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92" y="6278378"/>
            <a:ext cx="4777775" cy="5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24BC2-0836-FEC3-D438-A9B4BD6E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A7CB4-2FFA-85E7-B017-6CE24B56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29" y="288461"/>
            <a:ext cx="10767993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9873D-2899-1898-0E5F-A12BFA2C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283" y="2715671"/>
            <a:ext cx="5798886" cy="37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28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059B-D8EB-7653-3B3A-16B58760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8" y="471949"/>
            <a:ext cx="10515600" cy="1179871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3600" b="1" dirty="0">
                <a:solidFill>
                  <a:schemeClr val="accent1"/>
                </a:solidFill>
              </a:rPr>
              <a:t>🧠 Why All BGP Routers Within a Single AS Must Be Fully Meshed (in iBGP):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IN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15E8-AC5E-2590-E440-1C50B87E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📌 Because of the iBGP Split-Horizon Rule:</a:t>
            </a:r>
          </a:p>
          <a:p>
            <a:pPr marL="0" indent="0">
              <a:buNone/>
            </a:pPr>
            <a:r>
              <a:rPr lang="en-US" sz="2000" dirty="0"/>
              <a:t>An iBGP router will never advertise routes learned from one iBGP peer to another iBGP peer.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✅ Solution Options:</a:t>
            </a:r>
          </a:p>
          <a:p>
            <a:pPr marL="0" indent="0">
              <a:buNone/>
            </a:pPr>
            <a:r>
              <a:rPr lang="en-US" sz="2000" dirty="0"/>
              <a:t>Option	Description</a:t>
            </a:r>
          </a:p>
          <a:p>
            <a:pPr marL="0" indent="0">
              <a:buNone/>
            </a:pPr>
            <a:r>
              <a:rPr lang="en-US" sz="2000" dirty="0"/>
              <a:t>🔁 </a:t>
            </a:r>
            <a:r>
              <a:rPr lang="en-US" sz="2000" dirty="0">
                <a:highlight>
                  <a:srgbClr val="FFFF00"/>
                </a:highlight>
              </a:rPr>
              <a:t>Full Mesh</a:t>
            </a:r>
            <a:r>
              <a:rPr lang="en-US" sz="2000" dirty="0"/>
              <a:t>: Every iBGP router forms a session with every other iBGP router.</a:t>
            </a:r>
          </a:p>
          <a:p>
            <a:pPr marL="0" indent="0">
              <a:buNone/>
            </a:pPr>
            <a:r>
              <a:rPr lang="en-US" sz="2000" dirty="0"/>
              <a:t>🌐 </a:t>
            </a:r>
            <a:r>
              <a:rPr lang="en-US" sz="2000" dirty="0">
                <a:highlight>
                  <a:srgbClr val="FFFF00"/>
                </a:highlight>
              </a:rPr>
              <a:t>Route Reflector </a:t>
            </a:r>
            <a:r>
              <a:rPr lang="en-US" sz="2000" dirty="0"/>
              <a:t>(RR): A central router reflects iBGP routes to clients.</a:t>
            </a:r>
          </a:p>
          <a:p>
            <a:pPr marL="0" indent="0">
              <a:buNone/>
            </a:pPr>
            <a:r>
              <a:rPr lang="en-US" sz="2000" dirty="0"/>
              <a:t>🧱 </a:t>
            </a:r>
            <a:r>
              <a:rPr lang="en-US" sz="2000" dirty="0">
                <a:highlight>
                  <a:srgbClr val="FFFF00"/>
                </a:highlight>
              </a:rPr>
              <a:t>Confederation</a:t>
            </a:r>
            <a:r>
              <a:rPr lang="en-US" sz="2000" dirty="0"/>
              <a:t>:	Split AS into sub-</a:t>
            </a:r>
            <a:r>
              <a:rPr lang="en-US" sz="2000" dirty="0" err="1"/>
              <a:t>ASes</a:t>
            </a:r>
            <a:r>
              <a:rPr lang="en-US" sz="2000" dirty="0"/>
              <a:t> to reduce session count.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73770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507C-C188-799C-9504-52C52E90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248878"/>
            <a:ext cx="10515600" cy="815617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Route Reflector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BB6B-E10C-5D64-CF62-2F2738DB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495"/>
            <a:ext cx="10515600" cy="5011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✅ A </a:t>
            </a:r>
            <a:r>
              <a:rPr lang="en-US" sz="2000" b="1" dirty="0"/>
              <a:t>Route Reflector (RR)</a:t>
            </a:r>
            <a:r>
              <a:rPr lang="en-US" sz="2000" dirty="0"/>
              <a:t> allows an iBGP router to </a:t>
            </a:r>
            <a:r>
              <a:rPr lang="en-US" sz="2000" b="1" dirty="0"/>
              <a:t>reflect BGP routes</a:t>
            </a:r>
            <a:r>
              <a:rPr lang="en-US" sz="2000" dirty="0"/>
              <a:t> to other iBGP peers, removing the full mesh requirement. (Full Mesh means </a:t>
            </a:r>
            <a:r>
              <a:rPr lang="en-US" sz="2000" dirty="0" err="1"/>
              <a:t>tcp</a:t>
            </a:r>
            <a:r>
              <a:rPr lang="en-US" sz="2000" dirty="0"/>
              <a:t> connection between two routers)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📤 Route Reflector Behavior</a:t>
            </a:r>
          </a:p>
          <a:p>
            <a:pPr marL="0" indent="0">
              <a:buNone/>
            </a:pPr>
            <a:r>
              <a:rPr lang="en-US" sz="2000" dirty="0"/>
              <a:t>Routes learned from	Sent to</a:t>
            </a:r>
          </a:p>
          <a:p>
            <a:pPr marL="0" indent="0">
              <a:buNone/>
            </a:pPr>
            <a:r>
              <a:rPr lang="en-US" sz="2000" dirty="0"/>
              <a:t>Client	 		Other clients + non-clients</a:t>
            </a:r>
          </a:p>
          <a:p>
            <a:pPr marL="0" indent="0">
              <a:buNone/>
            </a:pPr>
            <a:r>
              <a:rPr lang="en-US" sz="2000" dirty="0"/>
              <a:t>Non-client		Only to clients</a:t>
            </a:r>
          </a:p>
          <a:p>
            <a:pPr marL="0" indent="0">
              <a:buNone/>
            </a:pPr>
            <a:r>
              <a:rPr lang="en-US" sz="2000" dirty="0"/>
              <a:t>eBGP peer		To everyone (clients + non-clients)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📘 Key Roles</a:t>
            </a:r>
          </a:p>
          <a:p>
            <a:pPr marL="0" indent="0">
              <a:buNone/>
            </a:pPr>
            <a:r>
              <a:rPr lang="en-US" sz="2000" dirty="0"/>
              <a:t>Term			Role</a:t>
            </a:r>
          </a:p>
          <a:p>
            <a:pPr marL="0" indent="0">
              <a:buNone/>
            </a:pPr>
            <a:r>
              <a:rPr lang="en-US" sz="2000" dirty="0"/>
              <a:t>Route Reflector (RR)	Central router that reflects routes.</a:t>
            </a:r>
          </a:p>
          <a:p>
            <a:pPr marL="0" indent="0">
              <a:buNone/>
            </a:pPr>
            <a:r>
              <a:rPr lang="en-US" sz="2000" dirty="0"/>
              <a:t>Client			Router that peers with the RR.</a:t>
            </a:r>
          </a:p>
          <a:p>
            <a:pPr marL="0" indent="0">
              <a:buNone/>
            </a:pPr>
            <a:r>
              <a:rPr lang="en-US" sz="2000" dirty="0"/>
              <a:t>Non-Client		Other routers that peer with RR but are not clients.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1EB5E-5685-0590-A9A9-7B7374F5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46" y="6076335"/>
            <a:ext cx="8894308" cy="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E104-E342-BBE4-19D9-681B4859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67" y="32664"/>
            <a:ext cx="10515600" cy="75662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Why route reflector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D03B-0367-7B71-BBAD-2B10B176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67" y="754776"/>
            <a:ext cx="10515600" cy="23825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When we use full mesh between IBGP peers, then the total TCP session will be n*(n-1)/2</a:t>
            </a:r>
            <a:br>
              <a:rPr lang="en-IN" dirty="0"/>
            </a:br>
            <a:r>
              <a:rPr lang="en-IN" dirty="0"/>
              <a:t>to solve this; router reflector is 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D5F3E-047C-4D00-C0F1-CEE7A6C9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2634393"/>
            <a:ext cx="5875529" cy="502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301E9-3F49-5E09-B91C-B0A7EBCE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10" y="1183852"/>
            <a:ext cx="4487929" cy="2901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B666A-4585-08B1-98EC-77CB0B1C605C}"/>
              </a:ext>
            </a:extLst>
          </p:cNvPr>
          <p:cNvSpPr txBox="1"/>
          <p:nvPr/>
        </p:nvSpPr>
        <p:spPr>
          <a:xfrm>
            <a:off x="384137" y="4982462"/>
            <a:ext cx="10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Normally,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iBGP peers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don't advertise routes to other iBGP peers (split-horizon rule).</a:t>
            </a:r>
          </a:p>
        </p:txBody>
      </p:sp>
    </p:spTree>
    <p:extLst>
      <p:ext uri="{BB962C8B-B14F-4D97-AF65-F5344CB8AC3E}">
        <p14:creationId xmlns:p14="http://schemas.microsoft.com/office/powerpoint/2010/main" val="3208905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12368-E136-0D63-2405-ED772677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25" y="3496209"/>
            <a:ext cx="7870950" cy="278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8B4A2-4D28-2F13-E619-854DCF4B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433"/>
          <a:stretch/>
        </p:blipFill>
        <p:spPr>
          <a:xfrm>
            <a:off x="2612783" y="387534"/>
            <a:ext cx="7116646" cy="25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72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BE91-83F0-D34B-4AAD-CA0D04A9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B5F7-D280-20C2-FC94-ED19E2E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248878"/>
            <a:ext cx="10515600" cy="815617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Confederation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B6707-6B87-C70A-5DB0-3FD5326D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495"/>
            <a:ext cx="10515600" cy="54158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✅ BGP Confederation Explained (Simplified)</a:t>
            </a:r>
          </a:p>
          <a:p>
            <a:pPr marL="0" indent="0">
              <a:buNone/>
            </a:pPr>
            <a:r>
              <a:rPr lang="en-US" sz="2000" dirty="0"/>
              <a:t>A BGP confederation is a method used in large networks to scale iBGP by dividing a single AS (Autonomous System) into multiple sub-</a:t>
            </a:r>
            <a:r>
              <a:rPr lang="en-US" sz="2000" dirty="0" err="1"/>
              <a:t>ASes</a:t>
            </a:r>
            <a:r>
              <a:rPr lang="en-US" sz="2000" dirty="0"/>
              <a:t>, while still presenting itself as one AS to the outside world.</a:t>
            </a:r>
          </a:p>
          <a:p>
            <a:pPr marL="0" indent="0">
              <a:buNone/>
            </a:pPr>
            <a:r>
              <a:rPr lang="en-US" sz="2000" dirty="0"/>
              <a:t>Or </a:t>
            </a:r>
          </a:p>
          <a:p>
            <a:pPr marL="0" indent="0">
              <a:buNone/>
            </a:pPr>
            <a:r>
              <a:rPr lang="en-US" sz="2000" dirty="0"/>
              <a:t>Confederation is consists of member autonomous that then combine into a large autonomous system. The member As will use AS numbers from the private ASN range.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📌 Why Use BGP Confederation?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Avoid full mesh iBGP requirement.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Easier route reflectors or hierarchical BGP design.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Better administrative control within large </a:t>
            </a:r>
            <a:r>
              <a:rPr lang="en-US" sz="2000" dirty="0" err="1"/>
              <a:t>ASes</a:t>
            </a:r>
            <a:r>
              <a:rPr lang="en-U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Keeps internal complexity hidden from external </a:t>
            </a:r>
            <a:r>
              <a:rPr lang="en-US" sz="2000" dirty="0" err="1"/>
              <a:t>ASes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2582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A83B0-ACA4-F50A-BBB4-90988E20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05E2-3376-6AD6-CB40-3BCBE39C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PEER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D141-0F97-C843-ACF9-4896CF857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845574"/>
            <a:ext cx="11380838" cy="54332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BGP forms its peer relationships through a series of messages. </a:t>
            </a:r>
          </a:p>
          <a:p>
            <a:pPr marL="514350" indent="-514350">
              <a:buAutoNum type="romanLcPeriod"/>
            </a:pPr>
            <a:r>
              <a:rPr lang="en-US" sz="2400" b="1" i="1" dirty="0"/>
              <a:t>Open</a:t>
            </a:r>
            <a:r>
              <a:rPr lang="en-US" sz="3200" dirty="0"/>
              <a:t> </a:t>
            </a:r>
            <a:r>
              <a:rPr lang="en-US" sz="2000" dirty="0"/>
              <a:t>message is sent between peers to initiate the session. It contains:</a:t>
            </a:r>
            <a:br>
              <a:rPr lang="en-US" sz="2000" dirty="0"/>
            </a:br>
            <a:r>
              <a:rPr lang="en-US" sz="2000" dirty="0"/>
              <a:t>• BGP Version – must be the same between BGP peers </a:t>
            </a:r>
            <a:br>
              <a:rPr lang="en-US" sz="2000" dirty="0"/>
            </a:br>
            <a:r>
              <a:rPr lang="en-US" sz="2000" dirty="0"/>
              <a:t>• Local AS Number </a:t>
            </a:r>
            <a:br>
              <a:rPr lang="en-US" sz="2000" dirty="0"/>
            </a:br>
            <a:r>
              <a:rPr lang="en-US" sz="2000" dirty="0"/>
              <a:t>• BGP Router ID</a:t>
            </a:r>
            <a:br>
              <a:rPr lang="en-US" sz="2000" dirty="0"/>
            </a:br>
            <a:r>
              <a:rPr lang="en-US" sz="2000" dirty="0"/>
              <a:t>• Hold down timer</a:t>
            </a:r>
            <a:endParaRPr lang="en-US" sz="3200" dirty="0"/>
          </a:p>
          <a:p>
            <a:pPr marL="571500" indent="-571500" algn="just">
              <a:buAutoNum type="romanLcPeriod"/>
            </a:pPr>
            <a:r>
              <a:rPr lang="en-US" sz="2000" b="1" i="1" dirty="0"/>
              <a:t>KEEPALIVE</a:t>
            </a:r>
            <a:r>
              <a:rPr lang="en-US" sz="2000" dirty="0"/>
              <a:t> messages are sent periodically (every 60 seconds by default) to ensure that the remote peer is still available. If a router does not receive a KEEPALIVE from a peer for a Hold-time period (by default, 180 seconds), the router declares that peer dead.</a:t>
            </a:r>
          </a:p>
          <a:p>
            <a:pPr marL="571500" indent="-571500" algn="just">
              <a:buAutoNum type="romanLcPeriod"/>
            </a:pPr>
            <a:r>
              <a:rPr lang="en-US" sz="2000" b="1" i="1" dirty="0"/>
              <a:t>UPDATE</a:t>
            </a:r>
            <a:r>
              <a:rPr lang="en-US" sz="2400" b="1" i="1" dirty="0"/>
              <a:t> </a:t>
            </a:r>
            <a:r>
              <a:rPr lang="en-US" sz="2000" dirty="0"/>
              <a:t>messages are used to exchange routes between peers. (NLRI)</a:t>
            </a:r>
          </a:p>
          <a:p>
            <a:pPr marL="571500" indent="-571500" algn="just">
              <a:buAutoNum type="romanLcPeriod"/>
            </a:pPr>
            <a:r>
              <a:rPr lang="en-US" sz="2000" dirty="0"/>
              <a:t>Finally</a:t>
            </a:r>
            <a:r>
              <a:rPr lang="en-US" sz="2000" b="1" i="1" dirty="0"/>
              <a:t>, NOTIFICATION</a:t>
            </a:r>
            <a:r>
              <a:rPr lang="en-US" sz="2000" dirty="0"/>
              <a:t> messages are sent when there is a fatal error condition. If a NOTIFICATION message is sent, the BGP peer session is torn down and reset.</a:t>
            </a:r>
            <a:endParaRPr lang="en-US" sz="3200" dirty="0"/>
          </a:p>
          <a:p>
            <a:pPr marL="0" indent="0" algn="just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864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70F84-6D70-2641-FB34-ADBA68FF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8" y="501445"/>
            <a:ext cx="11695868" cy="3883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99B5D6-05F1-666A-CAEF-C85CED8AC85F}"/>
              </a:ext>
            </a:extLst>
          </p:cNvPr>
          <p:cNvSpPr txBox="1"/>
          <p:nvPr/>
        </p:nvSpPr>
        <p:spPr>
          <a:xfrm>
            <a:off x="855406" y="4778477"/>
            <a:ext cx="1048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R2:</a:t>
            </a:r>
          </a:p>
          <a:p>
            <a:r>
              <a:rPr lang="en-US" dirty="0"/>
              <a:t>router </a:t>
            </a:r>
            <a:r>
              <a:rPr lang="en-US" dirty="0" err="1"/>
              <a:t>bgp</a:t>
            </a:r>
            <a:r>
              <a:rPr lang="en-US" dirty="0"/>
              <a:t> 65234</a:t>
            </a:r>
          </a:p>
          <a:p>
            <a:r>
              <a:rPr lang="en-US" dirty="0" err="1"/>
              <a:t>bgp</a:t>
            </a:r>
            <a:r>
              <a:rPr lang="en-US" dirty="0"/>
              <a:t> confederation identifier 23457                     (  router </a:t>
            </a:r>
            <a:r>
              <a:rPr lang="en-US" dirty="0" err="1"/>
              <a:t>bgp</a:t>
            </a:r>
            <a:r>
              <a:rPr lang="en-US" dirty="0"/>
              <a:t> confederation       &lt;outer-autonomous-system&gt;   )</a:t>
            </a:r>
            <a:br>
              <a:rPr lang="en-US" dirty="0"/>
            </a:br>
            <a:r>
              <a:rPr lang="en-US" dirty="0" err="1"/>
              <a:t>bgp</a:t>
            </a:r>
            <a:r>
              <a:rPr lang="en-US" dirty="0"/>
              <a:t> confederation peers 65067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960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2205-3A32-AA50-2E77-C3EF73DA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58649"/>
            <a:ext cx="10515600" cy="81474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COMMUNITY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A95F3-6ED6-7AFA-65D9-748B3436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2" y="2803804"/>
            <a:ext cx="6283965" cy="94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7CF21-628A-4339-94A9-331B0B8A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2" y="4294060"/>
            <a:ext cx="6066503" cy="1590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4C566-FF21-F472-15C9-F04585EB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01" y="2636684"/>
            <a:ext cx="4996038" cy="2554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610CB-B882-7B92-5B0B-680E498F6800}"/>
              </a:ext>
            </a:extLst>
          </p:cNvPr>
          <p:cNvSpPr txBox="1"/>
          <p:nvPr/>
        </p:nvSpPr>
        <p:spPr>
          <a:xfrm>
            <a:off x="412955" y="973395"/>
            <a:ext cx="1150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 BGP community is a special tag that can be added to a route. It helps routers group certain routes together so they can be treated in a specific way, like choosing a faster path or blocking some traffic.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It is 32-bit value colon mark in new format and decimal mark in old format.</a:t>
            </a:r>
          </a:p>
        </p:txBody>
      </p:sp>
    </p:spTree>
    <p:extLst>
      <p:ext uri="{BB962C8B-B14F-4D97-AF65-F5344CB8AC3E}">
        <p14:creationId xmlns:p14="http://schemas.microsoft.com/office/powerpoint/2010/main" val="177461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22FA9-2EF8-A51C-5CCC-7508C73C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2" y="35161"/>
            <a:ext cx="4098196" cy="2284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B9A62-CA98-04E0-8B88-B41EAB2B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148" y="0"/>
            <a:ext cx="4290540" cy="2458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02F07-1D04-D709-CBD7-1A54E4CE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52" y="3429000"/>
            <a:ext cx="3977577" cy="2250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66FB3A-498F-7BD3-17E2-24C6B3E23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846" y="3222872"/>
            <a:ext cx="4062002" cy="1331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959C73-F444-32AF-DB78-33906C5C8141}"/>
              </a:ext>
            </a:extLst>
          </p:cNvPr>
          <p:cNvSpPr txBox="1"/>
          <p:nvPr/>
        </p:nvSpPr>
        <p:spPr>
          <a:xfrm>
            <a:off x="0" y="2458703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this, when a router receives a advertise route, it doesn’t advertise to anyone else.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D4EC-E6B9-4BAE-CB15-157E9000EE4A}"/>
              </a:ext>
            </a:extLst>
          </p:cNvPr>
          <p:cNvSpPr txBox="1"/>
          <p:nvPr/>
        </p:nvSpPr>
        <p:spPr>
          <a:xfrm>
            <a:off x="6504039" y="2469646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this, when a router receives a advertise route, it advertises that route to routers in the same public as.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1B274-3D31-7456-B9A5-B4D3170B8434}"/>
              </a:ext>
            </a:extLst>
          </p:cNvPr>
          <p:cNvSpPr txBox="1"/>
          <p:nvPr/>
        </p:nvSpPr>
        <p:spPr>
          <a:xfrm>
            <a:off x="4426353" y="4887007"/>
            <a:ext cx="550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this, when a router receives advertised routes, it advertises those routes to routers within the same member AS. It does not advertise the routes to BGP confederation peers.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61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819ED-46A1-61C1-EE0B-0445AECB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8740-ECC8-3B23-A8EF-7D7D638F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58649"/>
            <a:ext cx="10970342" cy="8147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Dynamic Route Summarization With Aggregation Tag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B53A7-D4CD-A6D8-0323-A3821EAD3347}"/>
              </a:ext>
            </a:extLst>
          </p:cNvPr>
          <p:cNvSpPr txBox="1"/>
          <p:nvPr/>
        </p:nvSpPr>
        <p:spPr>
          <a:xfrm>
            <a:off x="403123" y="973395"/>
            <a:ext cx="109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route summary is a consolidation of multiple routes to single-route advertisement.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B9EAE-92C8-5809-9416-6B543ED6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2" y="898161"/>
            <a:ext cx="3459725" cy="889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3A0A2D-E101-51C1-2467-E0B30D9459EE}"/>
              </a:ext>
            </a:extLst>
          </p:cNvPr>
          <p:cNvSpPr txBox="1"/>
          <p:nvPr/>
        </p:nvSpPr>
        <p:spPr>
          <a:xfrm>
            <a:off x="567813" y="1773733"/>
            <a:ext cx="108056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router </a:t>
            </a:r>
            <a:r>
              <a:rPr lang="en-US" sz="2000" dirty="0" err="1"/>
              <a:t>bgp</a:t>
            </a:r>
            <a:r>
              <a:rPr lang="en-US" sz="2000" dirty="0"/>
              <a:t> 1</a:t>
            </a:r>
          </a:p>
          <a:p>
            <a:r>
              <a:rPr lang="en-US" sz="2000" dirty="0"/>
              <a:t>address-family ipv4 unicast</a:t>
            </a:r>
          </a:p>
          <a:p>
            <a:r>
              <a:rPr lang="en-US" sz="2000" dirty="0"/>
              <a:t>aggregate-address 1.1.0.0 255.255.252</a:t>
            </a:r>
            <a:r>
              <a:rPr lang="en-IN" sz="2000" dirty="0"/>
              <a:t>.0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br>
              <a:rPr lang="en-IN" sz="2000" dirty="0"/>
            </a:br>
            <a:r>
              <a:rPr lang="en-IN" sz="2000" dirty="0"/>
              <a:t>(the above command advertises the summary route in addition to the original networks)</a:t>
            </a:r>
            <a:br>
              <a:rPr lang="en-IN" sz="2000" dirty="0"/>
            </a:br>
            <a:endParaRPr lang="en-IN" sz="2000" dirty="0"/>
          </a:p>
          <a:p>
            <a:r>
              <a:rPr lang="en-US" sz="2000" dirty="0"/>
              <a:t>aggregate-address 1.1.0.0 255.255.252</a:t>
            </a:r>
            <a:r>
              <a:rPr lang="en-IN" sz="2000" dirty="0"/>
              <a:t>.0 summary-only</a:t>
            </a:r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57396B-CA49-17F4-D049-4770F86C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1" y="2814222"/>
            <a:ext cx="4996224" cy="1334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8AF82B-E7CB-6D7C-92DD-C807FC7A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1" y="5425792"/>
            <a:ext cx="5990490" cy="11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3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646A-747E-FB25-EC19-2E7D19A35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9B4D-2B04-2381-233C-4AB774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58649"/>
            <a:ext cx="10515600" cy="81474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Atomic Aggregate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0AE66-D7AA-D6F0-4391-1835AE4F5AF5}"/>
              </a:ext>
            </a:extLst>
          </p:cNvPr>
          <p:cNvSpPr txBox="1"/>
          <p:nvPr/>
        </p:nvSpPr>
        <p:spPr>
          <a:xfrm>
            <a:off x="412955" y="1052052"/>
            <a:ext cx="1132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used to summarize the routes after receiving from a router. So, the router will advertise a single route to other routers.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15BB4-7C58-DC97-E02C-B651110DA3A2}"/>
              </a:ext>
            </a:extLst>
          </p:cNvPr>
          <p:cNvSpPr txBox="1"/>
          <p:nvPr/>
        </p:nvSpPr>
        <p:spPr>
          <a:xfrm>
            <a:off x="412955" y="1875362"/>
            <a:ext cx="103804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router </a:t>
            </a:r>
            <a:r>
              <a:rPr lang="en-US" sz="1800" dirty="0" err="1"/>
              <a:t>bgp</a:t>
            </a:r>
            <a:r>
              <a:rPr lang="en-US" sz="1800" dirty="0"/>
              <a:t> 1</a:t>
            </a:r>
          </a:p>
          <a:p>
            <a:r>
              <a:rPr lang="en-US" sz="1800" dirty="0"/>
              <a:t>address-family ipv4 unicast</a:t>
            </a:r>
          </a:p>
          <a:p>
            <a:r>
              <a:rPr lang="en-US" sz="1800" dirty="0"/>
              <a:t>aggregate-address 1.1.0.0 255.255.252</a:t>
            </a:r>
            <a:r>
              <a:rPr lang="en-IN" sz="1800" dirty="0"/>
              <a:t>.0 summary-only </a:t>
            </a:r>
            <a:br>
              <a:rPr lang="en-IN" sz="1800" dirty="0"/>
            </a:br>
            <a:br>
              <a:rPr lang="en-IN" sz="1800" dirty="0"/>
            </a:br>
            <a:r>
              <a:rPr lang="en-US" dirty="0"/>
              <a:t>To check the advertised routes got from bgp peers:</a:t>
            </a:r>
            <a:br>
              <a:rPr lang="en-US" dirty="0"/>
            </a:br>
            <a:r>
              <a:rPr lang="pt-BR" dirty="0"/>
              <a:t>sh ip bgp ipv4 unicast</a:t>
            </a:r>
            <a:br>
              <a:rPr lang="pt-BR" dirty="0"/>
            </a:br>
            <a:r>
              <a:rPr lang="en-IN" dirty="0" err="1"/>
              <a:t>sh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bgp</a:t>
            </a:r>
          </a:p>
          <a:p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r>
              <a:rPr lang="en-IN" sz="1800" dirty="0"/>
              <a:t>check atomic aggregate routes:</a:t>
            </a:r>
            <a:br>
              <a:rPr lang="en-IN" sz="1800" dirty="0"/>
            </a:br>
            <a:r>
              <a:rPr lang="en-IN" sz="1800" dirty="0" err="1"/>
              <a:t>sh</a:t>
            </a:r>
            <a:r>
              <a:rPr lang="en-IN" sz="1800" dirty="0"/>
              <a:t> bgp ip</a:t>
            </a:r>
            <a:r>
              <a:rPr lang="en-IN" dirty="0"/>
              <a:t>v4 unicast  1.1.0.0                             (&lt;summary-</a:t>
            </a:r>
            <a:r>
              <a:rPr lang="en-IN" dirty="0" err="1"/>
              <a:t>ip</a:t>
            </a:r>
            <a:r>
              <a:rPr lang="en-IN" dirty="0"/>
              <a:t>&gt;)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if we want to keep the as number in the history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DA47F-B3B2-B83F-BAE1-CC59218E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79" y="6118796"/>
            <a:ext cx="7292972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43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CFE2-145E-5E17-0075-C856C943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206477"/>
            <a:ext cx="10515600" cy="79595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PEER Group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4116-0251-310A-CC48-B713E3A91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88" y="899280"/>
            <a:ext cx="10760392" cy="2006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Peer groups are used to apply the same policy to multiple routers that have the same AS.</a:t>
            </a:r>
            <a:br>
              <a:rPr lang="en-US" sz="2400" dirty="0"/>
            </a:br>
            <a:r>
              <a:rPr lang="en-US" sz="2400" dirty="0"/>
              <a:t>We create one object and apply the same object for multiple routes.</a:t>
            </a:r>
            <a:br>
              <a:rPr lang="en-US" sz="2400" dirty="0"/>
            </a:br>
            <a:r>
              <a:rPr lang="en-US" sz="2400" dirty="0"/>
              <a:t>Or </a:t>
            </a:r>
            <a:br>
              <a:rPr lang="en-US" sz="2400" dirty="0"/>
            </a:br>
            <a:r>
              <a:rPr lang="en-US" sz="2400" dirty="0"/>
              <a:t>Reduces BGP router’s </a:t>
            </a:r>
            <a:r>
              <a:rPr lang="en-US" sz="2400" dirty="0" err="1"/>
              <a:t>cpu</a:t>
            </a:r>
            <a:r>
              <a:rPr lang="en-US" sz="2400" dirty="0"/>
              <a:t> load by creating an update once per group, rather than one per neighbor.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82F58-22F3-6710-0B5B-A37184A1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"/>
          <a:stretch/>
        </p:blipFill>
        <p:spPr>
          <a:xfrm>
            <a:off x="114474" y="2985789"/>
            <a:ext cx="5981526" cy="366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F817B-C99E-5583-539F-C3E8158B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5" y="2528589"/>
            <a:ext cx="4572195" cy="2795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6B307-F28A-B318-6FCA-54E14CAFA3C7}"/>
              </a:ext>
            </a:extLst>
          </p:cNvPr>
          <p:cNvSpPr txBox="1"/>
          <p:nvPr/>
        </p:nvSpPr>
        <p:spPr>
          <a:xfrm>
            <a:off x="6309360" y="5324326"/>
            <a:ext cx="525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. create the peer-group</a:t>
            </a:r>
            <a:br>
              <a:rPr lang="en-US" dirty="0"/>
            </a:br>
            <a:r>
              <a:rPr lang="en-US" dirty="0"/>
              <a:t>ii. Add the addresses in the peer-group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5195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201C-172E-3646-EF54-31051C8D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6865-051D-C5C0-8F59-CC7C3385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206477"/>
            <a:ext cx="10515600" cy="79595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PEER GROUP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D13EB-87BC-C47F-DC93-42FAD90E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48" y="9282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also apply common attributes to peer group (</a:t>
            </a:r>
            <a:r>
              <a:rPr lang="en-US" dirty="0" err="1"/>
              <a:t>e.g</a:t>
            </a:r>
            <a:r>
              <a:rPr lang="en-US" dirty="0"/>
              <a:t>: AS number)</a:t>
            </a:r>
            <a:br>
              <a:rPr lang="en-US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140240-DCBA-712B-1F0A-0EF83B7C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4"/>
          <a:stretch/>
        </p:blipFill>
        <p:spPr>
          <a:xfrm>
            <a:off x="1885559" y="1815870"/>
            <a:ext cx="7278762" cy="40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4D35-54D5-01AA-8611-338F1C69B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209D-3958-499E-C9A1-982C1B1B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206477"/>
            <a:ext cx="10515600" cy="79595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Conditional Route Selection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028C-9BB8-A875-4AAF-386D0A1A5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48" y="9282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method of selectively identifying which prefixes should receive or advertise from peers to what we refer as conditional route selection.</a:t>
            </a:r>
          </a:p>
          <a:p>
            <a:pPr marL="514350" indent="-514350">
              <a:buAutoNum type="arabicPeriod"/>
            </a:pPr>
            <a:r>
              <a:rPr lang="en-US" sz="2000" dirty="0"/>
              <a:t>Distribute List – uses access-list to filter prefixes on neighbor-by-neighbor basis. (ACL)</a:t>
            </a:r>
          </a:p>
          <a:p>
            <a:pPr marL="514350" indent="-514350">
              <a:buAutoNum type="arabicPeriod"/>
            </a:pPr>
            <a:r>
              <a:rPr lang="en-US" sz="2000" dirty="0"/>
              <a:t>Prefix List  - same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/>
              <a:t>Route Maps – </a:t>
            </a:r>
          </a:p>
          <a:p>
            <a:pPr marL="514350" indent="-514350">
              <a:buAutoNum type="arabicPeriod"/>
            </a:pPr>
            <a:r>
              <a:rPr lang="en-US" sz="2000" dirty="0"/>
              <a:t>As-Path filtering – regular </a:t>
            </a:r>
            <a:r>
              <a:rPr lang="en-US" sz="2000" dirty="0" err="1"/>
              <a:t>epressions</a:t>
            </a: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/>
              <a:t>BGP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2D8D8-B021-BFF4-CCAC-4CFCBF1F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83" y="3684294"/>
            <a:ext cx="6158619" cy="17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9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F475A-D09B-C383-462E-80B41D87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E38B28-80FD-A18B-CF3D-939725BEBBB7}"/>
              </a:ext>
            </a:extLst>
          </p:cNvPr>
          <p:cNvSpPr txBox="1"/>
          <p:nvPr/>
        </p:nvSpPr>
        <p:spPr>
          <a:xfrm>
            <a:off x="334297" y="176980"/>
            <a:ext cx="359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Calibri Header"/>
              </a:rPr>
              <a:t>ACCESS-LIST </a:t>
            </a:r>
            <a:endParaRPr lang="en-IN" sz="4400" b="1" dirty="0">
              <a:solidFill>
                <a:schemeClr val="accent1"/>
              </a:solidFill>
              <a:latin typeface="Calibri Head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E2679-5A73-EA03-10C8-6F1DDDC9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t="2763"/>
          <a:stretch/>
        </p:blipFill>
        <p:spPr>
          <a:xfrm>
            <a:off x="422786" y="1592826"/>
            <a:ext cx="4116356" cy="2902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19041-9D36-0D02-50AE-03B564F26680}"/>
              </a:ext>
            </a:extLst>
          </p:cNvPr>
          <p:cNvSpPr txBox="1"/>
          <p:nvPr/>
        </p:nvSpPr>
        <p:spPr>
          <a:xfrm>
            <a:off x="445268" y="4495652"/>
            <a:ext cx="6489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access-list    10     deny     10.1.1.0     0.255.255.255</a:t>
            </a:r>
            <a:br>
              <a:rPr lang="en-US" dirty="0"/>
            </a:br>
            <a:r>
              <a:rPr lang="en-US" dirty="0"/>
              <a:t>access-list    10      permit any</a:t>
            </a:r>
            <a:br>
              <a:rPr lang="en-US" dirty="0"/>
            </a:br>
            <a:r>
              <a:rPr lang="en-US" dirty="0"/>
              <a:t>router bgp 65001</a:t>
            </a:r>
          </a:p>
          <a:p>
            <a:r>
              <a:rPr lang="en-US" dirty="0"/>
              <a:t>neighbor 12.1.1.2 remote-as 65002</a:t>
            </a:r>
          </a:p>
          <a:p>
            <a:r>
              <a:rPr lang="en-US" dirty="0"/>
              <a:t> neighbor 12.1.1.2 distribute-list 10 in</a:t>
            </a:r>
          </a:p>
          <a:p>
            <a:r>
              <a:rPr lang="en-US" dirty="0"/>
              <a:t> neighbor 13.1.1.3 remote-as 65003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5AC40-2C05-C24D-F009-68552DFC4B3B}"/>
              </a:ext>
            </a:extLst>
          </p:cNvPr>
          <p:cNvSpPr txBox="1"/>
          <p:nvPr/>
        </p:nvSpPr>
        <p:spPr>
          <a:xfrm>
            <a:off x="5614219" y="3670231"/>
            <a:ext cx="3844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Clear bgp session - clear </a:t>
            </a:r>
            <a:r>
              <a:rPr lang="en-IN" b="1" dirty="0" err="1"/>
              <a:t>ip</a:t>
            </a:r>
            <a:r>
              <a:rPr lang="en-IN" b="1" dirty="0"/>
              <a:t> bgp * soft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2D402-F99D-23EE-740A-C08CFEA058DE}"/>
              </a:ext>
            </a:extLst>
          </p:cNvPr>
          <p:cNvSpPr txBox="1"/>
          <p:nvPr/>
        </p:nvSpPr>
        <p:spPr>
          <a:xfrm>
            <a:off x="5201265" y="126836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 want 10.1.1.0 traffic should not come through 12.1.1.0 network , it should come by 13.1.1.0 network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120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3425-35C3-2396-77F9-3BE4A8A2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81D8A-F0F9-3104-005D-DE983ECF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74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AC500-E9C7-0370-783D-1ADA8A62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31BA-6BCC-62A0-2C35-F3780F1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PEER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AF20-992F-387E-5C02-F93E594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845574"/>
            <a:ext cx="11174525" cy="5433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As a BGP peer session is forming, it will pass through several states. This process is known as the BGP Finite-State Machine (FSM): 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Idle</a:t>
            </a:r>
            <a:r>
              <a:rPr lang="en-US" sz="1800" dirty="0"/>
              <a:t>: administratively down or waiting for the next retry attempt.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Connect</a:t>
            </a:r>
            <a:r>
              <a:rPr lang="en-US" sz="1800" dirty="0"/>
              <a:t>: BGP waits for a TCP connection with the remote peer. If successful, an open message is sent. If unsuccessful, the session is place in an active state.</a:t>
            </a:r>
            <a:br>
              <a:rPr lang="en-US" sz="1800" dirty="0"/>
            </a:br>
            <a:r>
              <a:rPr lang="en-US" sz="1800" dirty="0"/>
              <a:t>(goes active only if – routing issue, </a:t>
            </a:r>
            <a:r>
              <a:rPr lang="en-US" sz="1800" dirty="0" err="1"/>
              <a:t>tcp</a:t>
            </a:r>
            <a:r>
              <a:rPr lang="en-US" sz="1800" dirty="0"/>
              <a:t> port 179 is blocked, and ACL must Blocking the traffic)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Active</a:t>
            </a:r>
            <a:r>
              <a:rPr lang="en-US" sz="1800" dirty="0"/>
              <a:t> – BGP attempts to initiate a TCP connection with the remote peer. If successful, an OPEN message is sent. If unsuccessful, BGP will wait for a </a:t>
            </a:r>
            <a:r>
              <a:rPr lang="en-US" sz="1800" dirty="0" err="1"/>
              <a:t>ConnectRetry</a:t>
            </a:r>
            <a:r>
              <a:rPr lang="en-US" sz="1800" dirty="0"/>
              <a:t> timer to expire, and place the session back in a Connect State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 err="1"/>
              <a:t>OpenSent</a:t>
            </a:r>
            <a:r>
              <a:rPr lang="en-US" sz="1800" dirty="0"/>
              <a:t> – BGP has both established the TCP connection and sent an OPEN Message, and is awaiting a reply OPEN Message. Once it receives a reply OPEN Message, the BGP peer will send a KEEPALIVE message. </a:t>
            </a:r>
            <a:br>
              <a:rPr lang="en-US" sz="1800" dirty="0"/>
            </a:br>
            <a:r>
              <a:rPr lang="en-US" sz="1800" dirty="0"/>
              <a:t>(BGP compares the content of OPEN messages) (</a:t>
            </a:r>
            <a:r>
              <a:rPr lang="en-US" sz="1800" dirty="0" err="1"/>
              <a:t>bgp</a:t>
            </a:r>
            <a:r>
              <a:rPr lang="en-US" sz="1800" dirty="0"/>
              <a:t> </a:t>
            </a:r>
            <a:r>
              <a:rPr lang="en-US" sz="1800" dirty="0" err="1"/>
              <a:t>ver</a:t>
            </a:r>
            <a:r>
              <a:rPr lang="en-US" sz="1800" dirty="0"/>
              <a:t>, source </a:t>
            </a:r>
            <a:r>
              <a:rPr lang="en-US" sz="1800" dirty="0" err="1"/>
              <a:t>ip</a:t>
            </a:r>
            <a:r>
              <a:rPr lang="en-US" sz="1800" dirty="0"/>
              <a:t> address must match that is configured for the router, as, RID)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 err="1"/>
              <a:t>OpenConfirm</a:t>
            </a:r>
            <a:r>
              <a:rPr lang="en-US" sz="1800" dirty="0"/>
              <a:t> – If all of the opensent is goes well then it will move to openconfirm state.  In openconfirm state, BGP waits for a keepalive or a notification message.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Established</a:t>
            </a:r>
            <a:r>
              <a:rPr lang="en-US" sz="1800" dirty="0"/>
              <a:t> – the BGP peer session is fully established. UPDATE messages containing routing information will now be sent.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sh</a:t>
            </a:r>
            <a:r>
              <a:rPr lang="en-US" sz="1800" dirty="0"/>
              <a:t> </a:t>
            </a:r>
            <a:r>
              <a:rPr lang="en-US" sz="1800" dirty="0" err="1"/>
              <a:t>tcp</a:t>
            </a:r>
            <a:r>
              <a:rPr lang="en-US" sz="1800" dirty="0"/>
              <a:t> brief    -     to check </a:t>
            </a:r>
            <a:r>
              <a:rPr lang="en-US" sz="1800" dirty="0" err="1"/>
              <a:t>bgp</a:t>
            </a:r>
            <a:r>
              <a:rPr lang="en-US" sz="1800" dirty="0"/>
              <a:t> state of the router)</a:t>
            </a:r>
          </a:p>
        </p:txBody>
      </p:sp>
    </p:spTree>
    <p:extLst>
      <p:ext uri="{BB962C8B-B14F-4D97-AF65-F5344CB8AC3E}">
        <p14:creationId xmlns:p14="http://schemas.microsoft.com/office/powerpoint/2010/main" val="2899093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AE63-F105-81B6-0217-599A50DE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229419"/>
            <a:ext cx="10515600" cy="9032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BGP QUESTIONS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49BCD-313C-4D31-CDC9-7833432A5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132655"/>
            <a:ext cx="10515600" cy="28887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1. </a:t>
            </a:r>
            <a:r>
              <a:rPr lang="en-US" sz="2000" dirty="0"/>
              <a:t>Do bgp advertise the received route from </a:t>
            </a:r>
            <a:r>
              <a:rPr lang="en-US" sz="2000" dirty="0" err="1"/>
              <a:t>ebgp</a:t>
            </a:r>
            <a:r>
              <a:rPr lang="en-US" sz="2000" dirty="0"/>
              <a:t> neighbor peer which is not routable by a router??</a:t>
            </a:r>
            <a:br>
              <a:rPr lang="en-US" sz="2000" dirty="0"/>
            </a:br>
            <a:r>
              <a:rPr lang="en-US" sz="2000" b="1" dirty="0"/>
              <a:t>ANS: </a:t>
            </a:r>
            <a:r>
              <a:rPr lang="en-US" sz="2000" dirty="0"/>
              <a:t>No, a route that is not considered valid/routable will not be advertised to other peers, even within iBGP or eBGP.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2. </a:t>
            </a:r>
            <a:r>
              <a:rPr lang="en-US" sz="2000" dirty="0"/>
              <a:t>Does route reflector advertises the routes received from neighbor?</a:t>
            </a:r>
            <a:br>
              <a:rPr lang="en-US" sz="2000" dirty="0"/>
            </a:br>
            <a:r>
              <a:rPr lang="en-US" sz="2000" b="1" dirty="0"/>
              <a:t>ANS: </a:t>
            </a:r>
            <a:r>
              <a:rPr lang="en-US" sz="1800" dirty="0"/>
              <a:t>Yes, a route reflector does advertise routes received from its clients. However, it does not modify the next-hop IP address by default; the next-hop remains as advertised by the original router</a:t>
            </a:r>
            <a:r>
              <a:rPr lang="en-US" sz="14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3. When does a RIB failure occur in BGP?</a:t>
            </a:r>
            <a:br>
              <a:rPr lang="en-US" sz="2000" dirty="0"/>
            </a:br>
            <a:r>
              <a:rPr lang="en-US" sz="2000" b="1" dirty="0"/>
              <a:t>ANS: </a:t>
            </a:r>
            <a:r>
              <a:rPr lang="en-US" sz="2000" dirty="0"/>
              <a:t>The rib failure tells us that a route is present which is better than advertised route.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endParaRPr lang="en-I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80506-A38A-D1C8-7522-8FF3E3EC84BD}"/>
              </a:ext>
            </a:extLst>
          </p:cNvPr>
          <p:cNvSpPr txBox="1"/>
          <p:nvPr/>
        </p:nvSpPr>
        <p:spPr>
          <a:xfrm>
            <a:off x="3156155" y="3636095"/>
            <a:ext cx="7098890" cy="299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buNone/>
            </a:pPr>
            <a:r>
              <a:rPr lang="en-US" dirty="0"/>
              <a:t> </a:t>
            </a: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Protocol          Admin Distance default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Connected      	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Static         	1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eBGP          	20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OSPF           	110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IS-IS          	115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RIP            	120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kern="100" dirty="0"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BGP           	200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628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3789-327F-D5CE-9140-794DE13F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8" y="112097"/>
            <a:ext cx="10515600" cy="5689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BGP ERRORS MAY COME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151D-56F2-DA2D-30BA-8DC3AC54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516" y="6810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>
                <a:highlight>
                  <a:srgbClr val="FFFF00"/>
                </a:highlight>
              </a:rPr>
              <a:t>When there is </a:t>
            </a:r>
            <a:r>
              <a:rPr lang="en-IN" sz="1600" b="1" dirty="0" err="1">
                <a:highlight>
                  <a:srgbClr val="FFFF00"/>
                </a:highlight>
              </a:rPr>
              <a:t>neighbor</a:t>
            </a:r>
            <a:r>
              <a:rPr lang="en-IN" sz="1600" b="1" dirty="0">
                <a:highlight>
                  <a:srgbClr val="FFFF00"/>
                </a:highlight>
              </a:rPr>
              <a:t> mismatch,     typed wrong autonomous system</a:t>
            </a:r>
            <a:br>
              <a:rPr lang="en-IN" sz="1200" dirty="0"/>
            </a:br>
            <a:r>
              <a:rPr lang="en-IN" sz="1200" dirty="0"/>
              <a:t>*May 29 14:10:53.069: %BGP-3-NOTIFICATION: sent to </a:t>
            </a:r>
            <a:r>
              <a:rPr lang="en-IN" sz="1200" dirty="0" err="1"/>
              <a:t>neighbor</a:t>
            </a:r>
            <a:r>
              <a:rPr lang="en-IN" sz="1200" dirty="0"/>
              <a:t> 12.0.0.2 active 2/2 (peer in wrong AS) 2 bytes FFFE</a:t>
            </a:r>
          </a:p>
          <a:p>
            <a:pPr marL="0" indent="0">
              <a:buNone/>
            </a:pPr>
            <a:r>
              <a:rPr lang="en-IN" sz="1200" dirty="0"/>
              <a:t>*May 29 14:10:53.069: %BGP-4-MSGDUMP: unsupported or mal-formatted message received from 12.0.0.2:</a:t>
            </a:r>
          </a:p>
          <a:p>
            <a:pPr marL="0" indent="0">
              <a:buNone/>
            </a:pPr>
            <a:r>
              <a:rPr lang="en-IN" sz="1200" dirty="0"/>
              <a:t>FFFF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0039 0104 FFFE 00B4 1700 0002 1C02 0601</a:t>
            </a:r>
          </a:p>
          <a:p>
            <a:pPr marL="0" indent="0">
              <a:buNone/>
            </a:pPr>
            <a:r>
              <a:rPr lang="en-IN" sz="1200" dirty="0"/>
              <a:t>0400 0100 0102 0280 0002 0202 0002 0246 0002 0641 0400 00FF FE</a:t>
            </a:r>
          </a:p>
          <a:p>
            <a:pPr marL="0" indent="0">
              <a:buNone/>
            </a:pPr>
            <a:r>
              <a:rPr lang="en-IN" sz="1200" dirty="0"/>
              <a:t>*May 29 14:10:58.159: %BGP-5-NBR_RESET: </a:t>
            </a:r>
            <a:r>
              <a:rPr lang="en-IN" sz="1200" dirty="0" err="1"/>
              <a:t>Neighbor</a:t>
            </a:r>
            <a:r>
              <a:rPr lang="en-IN" sz="1200" dirty="0"/>
              <a:t> 12.0.0.2 active reset (BGP Notification sent)</a:t>
            </a:r>
          </a:p>
          <a:p>
            <a:pPr marL="0" indent="0">
              <a:buNone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30615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D6004-7746-9DA3-B3E5-D58E7E5D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09C5-55D6-379D-4AAA-6D63F56A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When do you use BGP??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A9253-3DA2-769B-E4DD-4070EA8B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048876"/>
            <a:ext cx="5637325" cy="5433204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00000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1600" b="1" i="0" dirty="0">
                <a:effectLst/>
                <a:latin typeface="DeepSeek-CJK-patch"/>
              </a:rPr>
              <a:t>Multi-Homed Internet Connections (Dual/Multiple ISPs)</a:t>
            </a:r>
            <a:endParaRPr lang="en-US" sz="1600" b="0" i="0" dirty="0">
              <a:effectLst/>
              <a:latin typeface="DeepSeek-CJK-patch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DeepSeek-CJK-patch"/>
              </a:rPr>
              <a:t>Scenario:</a:t>
            </a:r>
            <a:r>
              <a:rPr lang="en-US" sz="1600" b="0" i="0" dirty="0">
                <a:effectLst/>
                <a:latin typeface="DeepSeek-CJK-patch"/>
              </a:rPr>
              <a:t> Your company connects to </a:t>
            </a:r>
            <a:r>
              <a:rPr lang="en-US" sz="1600" b="1" i="0" dirty="0">
                <a:effectLst/>
                <a:latin typeface="DeepSeek-CJK-patch"/>
              </a:rPr>
              <a:t>two or more ISPs</a:t>
            </a:r>
            <a:r>
              <a:rPr lang="en-US" sz="1600" b="0" i="0" dirty="0">
                <a:effectLst/>
                <a:latin typeface="DeepSeek-CJK-patch"/>
              </a:rPr>
              <a:t> for redundancy and load balancing.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DeepSeek-CJK-patch"/>
              </a:rPr>
              <a:t>Why BGP?</a:t>
            </a:r>
            <a:endParaRPr lang="en-US" sz="1600" b="0" i="0" dirty="0">
              <a:effectLst/>
              <a:latin typeface="DeepSeek-CJK-patch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DeepSeek-CJK-patch"/>
              </a:rPr>
              <a:t>Allows </a:t>
            </a:r>
            <a:r>
              <a:rPr lang="en-US" sz="1600" b="1" i="0" dirty="0">
                <a:effectLst/>
                <a:latin typeface="DeepSeek-CJK-patch"/>
              </a:rPr>
              <a:t>failover</a:t>
            </a:r>
            <a:r>
              <a:rPr lang="en-US" sz="1600" b="0" i="0" dirty="0">
                <a:effectLst/>
                <a:latin typeface="DeepSeek-CJK-patch"/>
              </a:rPr>
              <a:t> if one ISP fails.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DeepSeek-CJK-patch"/>
              </a:rPr>
              <a:t>Enables </a:t>
            </a:r>
            <a:r>
              <a:rPr lang="en-US" sz="1600" b="1" i="0" dirty="0">
                <a:effectLst/>
                <a:latin typeface="DeepSeek-CJK-patch"/>
              </a:rPr>
              <a:t>traffic engineering</a:t>
            </a:r>
            <a:r>
              <a:rPr lang="en-US" sz="1600" b="0" i="0" dirty="0">
                <a:effectLst/>
                <a:latin typeface="DeepSeek-CJK-patch"/>
              </a:rPr>
              <a:t> (e.g., prefer ISP-A for outbound, ISP-B for inbound).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DeepSeek-CJK-patch"/>
              </a:rPr>
              <a:t>Advertises your public IP space (</a:t>
            </a:r>
            <a:r>
              <a:rPr lang="en-US" sz="1600" b="1" i="0" dirty="0">
                <a:effectLst/>
                <a:latin typeface="DeepSeek-CJK-patch"/>
              </a:rPr>
              <a:t>PI/PA addresses</a:t>
            </a:r>
            <a:r>
              <a:rPr lang="en-US" sz="1600" b="0" i="0" dirty="0">
                <a:effectLst/>
                <a:latin typeface="DeepSeek-CJK-patch"/>
              </a:rPr>
              <a:t>) to the Internet.</a:t>
            </a:r>
          </a:p>
          <a:p>
            <a:pPr algn="l">
              <a:lnSpc>
                <a:spcPct val="100000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en-IN" sz="1600" b="1" i="0" dirty="0">
                <a:effectLst/>
                <a:latin typeface="DeepSeek-CJK-patch"/>
              </a:rPr>
              <a:t>2. Internet Exchange (IXP) &amp; Peering</a:t>
            </a:r>
            <a:endParaRPr lang="en-IN" sz="1600" b="0" i="0" dirty="0">
              <a:effectLst/>
              <a:latin typeface="DeepSeek-CJK-patch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Scenario:</a:t>
            </a:r>
            <a:r>
              <a:rPr lang="en-IN" sz="1600" b="0" i="0" dirty="0">
                <a:effectLst/>
                <a:latin typeface="DeepSeek-CJK-patch"/>
              </a:rPr>
              <a:t> Your company/ISP connects to an </a:t>
            </a:r>
            <a:r>
              <a:rPr lang="en-IN" sz="1600" b="1" i="0" dirty="0">
                <a:effectLst/>
                <a:latin typeface="DeepSeek-CJK-patch"/>
              </a:rPr>
              <a:t>Internet Exchange Point (IXP)</a:t>
            </a:r>
            <a:r>
              <a:rPr lang="en-IN" sz="1600" b="0" i="0" dirty="0">
                <a:effectLst/>
                <a:latin typeface="DeepSeek-CJK-patch"/>
              </a:rPr>
              <a:t> to peer with other networks (e.g., Google, Netflix, Cloudflare).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Why BGP?</a:t>
            </a:r>
            <a:endParaRPr lang="en-IN" sz="1600" b="0" i="0" dirty="0">
              <a:effectLst/>
              <a:latin typeface="DeepSeek-CJK-patch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Reduces latency by </a:t>
            </a:r>
            <a:r>
              <a:rPr lang="en-IN" sz="1600" b="1" i="0" dirty="0">
                <a:effectLst/>
                <a:latin typeface="DeepSeek-CJK-patch"/>
              </a:rPr>
              <a:t>directly exchanging traffic</a:t>
            </a:r>
            <a:r>
              <a:rPr lang="en-IN" sz="1600" b="0" i="0" dirty="0">
                <a:effectLst/>
                <a:latin typeface="DeepSeek-CJK-patch"/>
              </a:rPr>
              <a:t> (instead of routing through an ISP).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Lowers bandwidth costs (</a:t>
            </a:r>
            <a:r>
              <a:rPr lang="en-IN" sz="1600" b="1" i="0" dirty="0">
                <a:effectLst/>
                <a:latin typeface="DeepSeek-CJK-patch"/>
              </a:rPr>
              <a:t>settlement-free peering</a:t>
            </a:r>
            <a:r>
              <a:rPr lang="en-IN" sz="2000" b="0" i="0" dirty="0">
                <a:effectLst/>
                <a:latin typeface="DeepSeek-CJK-patch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617B8-26B7-69EA-D05A-9DFF07159736}"/>
              </a:ext>
            </a:extLst>
          </p:cNvPr>
          <p:cNvSpPr txBox="1"/>
          <p:nvPr/>
        </p:nvSpPr>
        <p:spPr>
          <a:xfrm>
            <a:off x="6207760" y="987106"/>
            <a:ext cx="5814633" cy="572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IN" sz="1600" b="1" i="0" dirty="0">
                <a:effectLst/>
                <a:latin typeface="DeepSeek-CJK-patch"/>
              </a:rPr>
              <a:t>3. Large Enterprise Networks with Multiple Data </a:t>
            </a:r>
            <a:r>
              <a:rPr lang="en-IN" sz="1600" b="1" i="0" dirty="0" err="1">
                <a:effectLst/>
                <a:latin typeface="DeepSeek-CJK-patch"/>
              </a:rPr>
              <a:t>Centers</a:t>
            </a:r>
            <a:endParaRPr lang="en-IN" sz="1600" b="0" i="0" dirty="0">
              <a:effectLst/>
              <a:latin typeface="DeepSeek-CJK-patch"/>
            </a:endParaRPr>
          </a:p>
          <a:p>
            <a:pPr algn="l"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Scenario:</a:t>
            </a:r>
            <a:r>
              <a:rPr lang="en-IN" sz="1600" b="0" i="0" dirty="0">
                <a:effectLst/>
                <a:latin typeface="DeepSeek-CJK-patch"/>
              </a:rPr>
              <a:t> A global company has </a:t>
            </a:r>
            <a:r>
              <a:rPr lang="en-IN" sz="1600" b="1" i="0" dirty="0">
                <a:effectLst/>
                <a:latin typeface="DeepSeek-CJK-patch"/>
              </a:rPr>
              <a:t>multiple data </a:t>
            </a:r>
            <a:r>
              <a:rPr lang="en-IN" sz="1600" b="1" i="0" dirty="0" err="1">
                <a:effectLst/>
                <a:latin typeface="DeepSeek-CJK-patch"/>
              </a:rPr>
              <a:t>centers</a:t>
            </a:r>
            <a:r>
              <a:rPr lang="en-IN" sz="1600" b="1" i="0" dirty="0">
                <a:effectLst/>
                <a:latin typeface="DeepSeek-CJK-patch"/>
              </a:rPr>
              <a:t> (DCs)</a:t>
            </a:r>
            <a:r>
              <a:rPr lang="en-IN" sz="1600" b="0" i="0" dirty="0">
                <a:effectLst/>
                <a:latin typeface="DeepSeek-CJK-patch"/>
              </a:rPr>
              <a:t> in different regions (e.g., AWS, Azure, on-prem).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Why BGP?</a:t>
            </a:r>
            <a:endParaRPr lang="en-IN" sz="1600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Ensures </a:t>
            </a:r>
            <a:r>
              <a:rPr lang="en-IN" sz="1600" b="1" i="0" dirty="0">
                <a:effectLst/>
                <a:latin typeface="DeepSeek-CJK-patch"/>
              </a:rPr>
              <a:t>optimal routing</a:t>
            </a:r>
            <a:r>
              <a:rPr lang="en-IN" sz="1600" b="0" i="0" dirty="0">
                <a:effectLst/>
                <a:latin typeface="DeepSeek-CJK-patch"/>
              </a:rPr>
              <a:t> between DCs.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Supports </a:t>
            </a:r>
            <a:r>
              <a:rPr lang="en-IN" sz="1600" b="1" i="0" dirty="0">
                <a:effectLst/>
                <a:latin typeface="DeepSeek-CJK-patch"/>
              </a:rPr>
              <a:t>SD-WAN</a:t>
            </a:r>
            <a:r>
              <a:rPr lang="en-IN" sz="1600" b="0" i="0" dirty="0">
                <a:effectLst/>
                <a:latin typeface="DeepSeek-CJK-patch"/>
              </a:rPr>
              <a:t> and hybrid cloud setups.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Used with </a:t>
            </a:r>
            <a:r>
              <a:rPr lang="en-IN" sz="1600" b="1" i="0" dirty="0">
                <a:effectLst/>
                <a:latin typeface="DeepSeek-CJK-patch"/>
              </a:rPr>
              <a:t>MPLS</a:t>
            </a:r>
            <a:r>
              <a:rPr lang="en-IN" sz="1600" b="0" i="0" dirty="0">
                <a:effectLst/>
                <a:latin typeface="DeepSeek-CJK-patch"/>
              </a:rPr>
              <a:t> for WAN routing.</a:t>
            </a:r>
          </a:p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IN" sz="1600" b="1" i="0" dirty="0">
                <a:effectLst/>
                <a:latin typeface="DeepSeek-CJK-patch"/>
              </a:rPr>
              <a:t>4. Cloud &amp; Hybrid Cloud Networking (AWS, Azure, GCP)</a:t>
            </a:r>
            <a:endParaRPr lang="en-IN" sz="1600" b="0" i="0" dirty="0">
              <a:effectLst/>
              <a:latin typeface="DeepSeek-CJK-patch"/>
            </a:endParaRPr>
          </a:p>
          <a:p>
            <a:pPr algn="l"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Scenario:</a:t>
            </a:r>
            <a:r>
              <a:rPr lang="en-IN" sz="1600" b="0" i="0" dirty="0">
                <a:effectLst/>
                <a:latin typeface="DeepSeek-CJK-patch"/>
              </a:rPr>
              <a:t> Connecting your on-prem network to </a:t>
            </a:r>
            <a:r>
              <a:rPr lang="en-IN" sz="1600" b="1" i="0" dirty="0">
                <a:effectLst/>
                <a:latin typeface="DeepSeek-CJK-patch"/>
              </a:rPr>
              <a:t>AWS (Direct Connect), Azure (ExpressRoute), or Google Cloud</a:t>
            </a:r>
            <a:r>
              <a:rPr lang="en-IN" sz="1600" b="0" i="0" dirty="0">
                <a:effectLst/>
                <a:latin typeface="DeepSeek-CJK-patch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Why BGP?</a:t>
            </a:r>
            <a:endParaRPr lang="en-IN" sz="1600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Dynamically advertises </a:t>
            </a:r>
            <a:r>
              <a:rPr lang="en-IN" sz="1600" b="1" i="0" dirty="0">
                <a:effectLst/>
                <a:latin typeface="DeepSeek-CJK-patch"/>
              </a:rPr>
              <a:t>on-prem routes</a:t>
            </a:r>
            <a:r>
              <a:rPr lang="en-IN" sz="1600" b="0" i="0" dirty="0">
                <a:effectLst/>
                <a:latin typeface="DeepSeek-CJK-patch"/>
              </a:rPr>
              <a:t> to the cloud.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Allows </a:t>
            </a:r>
            <a:r>
              <a:rPr lang="en-IN" sz="1600" b="1" i="0" dirty="0">
                <a:effectLst/>
                <a:latin typeface="DeepSeek-CJK-patch"/>
              </a:rPr>
              <a:t>VPN failover</a:t>
            </a:r>
            <a:r>
              <a:rPr lang="en-IN" sz="1600" b="0" i="0" dirty="0">
                <a:effectLst/>
                <a:latin typeface="DeepSeek-CJK-patch"/>
              </a:rPr>
              <a:t> (e.g., backup connection via IPSec if Direct Connect fails).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7919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5B34C-037C-4D52-DE6B-DF660F06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7DCE-3799-ABEA-C263-A85F1848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When do you use BGP??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EC50-617A-35DC-4DD9-A60C1490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048876"/>
            <a:ext cx="11093245" cy="543320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2000" b="1" i="0" dirty="0">
                <a:effectLst/>
                <a:latin typeface="Calibri "/>
              </a:rPr>
              <a:t>5. ISP &amp; Carrier Networks</a:t>
            </a:r>
            <a:endParaRPr lang="en-US" sz="2000" b="0" i="0" dirty="0">
              <a:effectLst/>
              <a:latin typeface="Calibri 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Scenario:</a:t>
            </a:r>
            <a:r>
              <a:rPr lang="en-US" sz="2000" b="0" i="0" dirty="0">
                <a:effectLst/>
                <a:latin typeface="Calibri "/>
              </a:rPr>
              <a:t> ISPs use BGP to </a:t>
            </a:r>
            <a:r>
              <a:rPr lang="en-US" sz="2000" b="1" i="0" dirty="0">
                <a:effectLst/>
                <a:latin typeface="Calibri "/>
              </a:rPr>
              <a:t>route traffic between their own network and other ISPs</a:t>
            </a:r>
            <a:r>
              <a:rPr lang="en-US" sz="2000" b="0" i="0" dirty="0">
                <a:effectLst/>
                <a:latin typeface="Calibri "/>
              </a:rPr>
              <a:t>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Why BGP?</a:t>
            </a:r>
            <a:endParaRPr lang="en-US" sz="2000" b="0" i="0" dirty="0">
              <a:effectLst/>
              <a:latin typeface="Calibri 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The </a:t>
            </a:r>
            <a:r>
              <a:rPr lang="en-US" sz="2000" b="1" i="0" dirty="0">
                <a:effectLst/>
                <a:latin typeface="Calibri "/>
              </a:rPr>
              <a:t>only protocol</a:t>
            </a:r>
            <a:r>
              <a:rPr lang="en-US" sz="2000" b="0" i="0" dirty="0">
                <a:effectLst/>
                <a:latin typeface="Calibri "/>
              </a:rPr>
              <a:t> that scales for the entire Internet.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Supports </a:t>
            </a:r>
            <a:r>
              <a:rPr lang="en-US" sz="2000" b="1" i="0" dirty="0">
                <a:effectLst/>
                <a:latin typeface="Calibri "/>
              </a:rPr>
              <a:t>traffic engineering</a:t>
            </a:r>
            <a:r>
              <a:rPr lang="en-US" sz="2000" b="0" i="0" dirty="0">
                <a:effectLst/>
                <a:latin typeface="Calibri "/>
              </a:rPr>
              <a:t> (e.g., preferring certain paths).</a:t>
            </a:r>
            <a:br>
              <a:rPr lang="en-US" sz="2000" dirty="0">
                <a:latin typeface="Calibri "/>
              </a:rPr>
            </a:br>
            <a:r>
              <a:rPr lang="en-US" sz="2000" b="1" i="0" dirty="0">
                <a:effectLst/>
                <a:latin typeface="Calibri "/>
              </a:rPr>
              <a:t>6. Anycast Routing (Global Load Balancing)</a:t>
            </a:r>
            <a:endParaRPr lang="en-US" sz="2000" b="0" i="0" dirty="0">
              <a:effectLst/>
              <a:latin typeface="Calibri 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Scenario:</a:t>
            </a:r>
            <a:r>
              <a:rPr lang="en-US" sz="2000" b="0" i="0" dirty="0">
                <a:effectLst/>
                <a:latin typeface="Calibri "/>
              </a:rPr>
              <a:t> Services like </a:t>
            </a:r>
            <a:r>
              <a:rPr lang="en-US" sz="2000" b="1" i="0" dirty="0">
                <a:effectLst/>
                <a:latin typeface="Calibri "/>
              </a:rPr>
              <a:t>DNS (Cloudflare, Google DNS 8.8.8.8)</a:t>
            </a:r>
            <a:r>
              <a:rPr lang="en-US" sz="2000" b="0" i="0" dirty="0">
                <a:effectLst/>
                <a:latin typeface="Calibri "/>
              </a:rPr>
              <a:t> or CDNs use Anycast (same IP in multiple locations).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Why BGP?</a:t>
            </a:r>
            <a:endParaRPr lang="en-US" sz="2000" b="0" i="0" dirty="0">
              <a:effectLst/>
              <a:latin typeface="Calibri 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Advertises the </a:t>
            </a:r>
            <a:r>
              <a:rPr lang="en-US" sz="2000" b="1" i="0" dirty="0">
                <a:effectLst/>
                <a:latin typeface="Calibri "/>
              </a:rPr>
              <a:t>same IP prefix from multiple locations</a:t>
            </a:r>
            <a:r>
              <a:rPr lang="en-US" sz="2000" b="0" i="0" dirty="0">
                <a:effectLst/>
                <a:latin typeface="Calibri "/>
              </a:rPr>
              <a:t>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Users connect to the </a:t>
            </a:r>
            <a:r>
              <a:rPr lang="en-US" sz="2000" b="1" i="0" dirty="0">
                <a:effectLst/>
                <a:latin typeface="Calibri "/>
              </a:rPr>
              <a:t>nearest server</a:t>
            </a:r>
            <a:r>
              <a:rPr lang="en-US" sz="2000" b="0" i="0" dirty="0">
                <a:effectLst/>
                <a:latin typeface="Calibri "/>
              </a:rPr>
              <a:t> automatically.</a:t>
            </a:r>
          </a:p>
          <a:p>
            <a:pPr>
              <a:lnSpc>
                <a:spcPct val="100000"/>
              </a:lnSpc>
              <a:buNone/>
            </a:pPr>
            <a:endParaRPr lang="en-IN" sz="20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396724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33CA-564E-E8EA-E17A-0F36BAE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A967-335F-D91C-5D63-48C98B08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PEERS??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66D5-900F-C659-B0EE-7668CD2E2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75" y="845574"/>
            <a:ext cx="11093245" cy="5433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dirty="0"/>
              <a:t>There are two types of BGP neighbor relationships: </a:t>
            </a:r>
            <a:br>
              <a:rPr lang="en-US" sz="2000" dirty="0"/>
            </a:br>
            <a:r>
              <a:rPr lang="en-US" sz="2000" dirty="0"/>
              <a:t>• iBGP Peers – BGP neighbors within the same autonomous system. </a:t>
            </a:r>
            <a:br>
              <a:rPr lang="en-US" sz="2000" dirty="0"/>
            </a:br>
            <a:r>
              <a:rPr lang="en-US" sz="2000" dirty="0"/>
              <a:t>• eBGP Peers – BGP neighbors connecting separate autonomous systems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By default, BGP assumes that eBGP peers are a maximum of one hop away. </a:t>
            </a:r>
            <a:endParaRPr lang="en-IN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The administrative distance of routes learn from </a:t>
            </a:r>
            <a:r>
              <a:rPr lang="en-IN" sz="2000" dirty="0" err="1"/>
              <a:t>egbp</a:t>
            </a:r>
            <a:r>
              <a:rPr lang="en-IN" sz="2000" dirty="0"/>
              <a:t> peer (outside the autonomous system) is 20, while the AD for the </a:t>
            </a:r>
            <a:r>
              <a:rPr lang="en-IN" sz="2000" dirty="0" err="1"/>
              <a:t>ibgp</a:t>
            </a:r>
            <a:r>
              <a:rPr lang="en-IN" sz="2000" dirty="0"/>
              <a:t> and locally-originated routes is 200.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643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8C8D5-0F0E-62E6-068A-3BE242A4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E8EA-D86F-1C71-1ABD-69FFC2DD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0"/>
            <a:ext cx="10515600" cy="4536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BGP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CE08-71CB-E84A-9203-9DE1F843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77" y="453614"/>
            <a:ext cx="5597423" cy="626181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Each BGP route (prefix) is associated with attributes. These attributes help routers </a:t>
            </a:r>
            <a:r>
              <a:rPr lang="en-US" sz="1800" b="1" dirty="0"/>
              <a:t>choose the best path</a:t>
            </a:r>
            <a:r>
              <a:rPr lang="en-US" sz="1800" dirty="0"/>
              <a:t> when multiple routes are available.</a:t>
            </a:r>
          </a:p>
          <a:p>
            <a:pPr>
              <a:buNone/>
            </a:pPr>
            <a:r>
              <a:rPr lang="en-US" sz="1800" b="1" dirty="0"/>
              <a:t>🟩 Well-known Mandatory Attributes</a:t>
            </a:r>
            <a:br>
              <a:rPr lang="en-US" sz="1800" b="1" dirty="0"/>
            </a:br>
            <a:r>
              <a:rPr lang="en-US" sz="1800" dirty="0"/>
              <a:t>mut be recognized by all </a:t>
            </a:r>
            <a:r>
              <a:rPr lang="en-US" sz="1800" dirty="0" err="1"/>
              <a:t>bgp</a:t>
            </a:r>
            <a:r>
              <a:rPr lang="en-US" sz="1800" dirty="0"/>
              <a:t> implementation</a:t>
            </a:r>
            <a:br>
              <a:rPr lang="en-US" sz="1800" dirty="0"/>
            </a:br>
            <a:r>
              <a:rPr lang="en-US" sz="1800" dirty="0"/>
              <a:t>must be included in every update message that contains NLRIs.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ORIGIN</a:t>
            </a:r>
            <a:r>
              <a:rPr lang="en-US" sz="1800" dirty="0"/>
              <a:t> – Describes where the route originated (IGP, EGP, or Incomplete).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AS_PATH</a:t>
            </a:r>
            <a:r>
              <a:rPr lang="en-US" sz="1800" dirty="0"/>
              <a:t> – Lists all AS numbers a route has passed through.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NEXT_HOP</a:t>
            </a:r>
            <a:r>
              <a:rPr lang="en-US" sz="1800" dirty="0"/>
              <a:t> – IP address of the next router to reach the destination.</a:t>
            </a:r>
            <a:br>
              <a:rPr lang="en-US" sz="1800" dirty="0"/>
            </a:br>
            <a:endParaRPr lang="en-US" sz="1800" dirty="0"/>
          </a:p>
          <a:p>
            <a:pPr>
              <a:buNone/>
            </a:pPr>
            <a:r>
              <a:rPr lang="en-US" sz="1800" b="1" dirty="0"/>
              <a:t>🟨 Well-known Discretionary Attributes</a:t>
            </a:r>
          </a:p>
          <a:p>
            <a:pPr>
              <a:buNone/>
            </a:pPr>
            <a:r>
              <a:rPr lang="en-US" sz="1800" dirty="0"/>
              <a:t>Recognized by all BGP routers, but not mandatory.</a:t>
            </a:r>
          </a:p>
          <a:p>
            <a:pPr>
              <a:buFont typeface="+mj-lt"/>
              <a:buAutoNum type="arabicPeriod" startAt="4"/>
            </a:pPr>
            <a:r>
              <a:rPr lang="en-US" sz="1800" b="1" dirty="0"/>
              <a:t>LOCAL_PREF (Local Preference)</a:t>
            </a:r>
            <a:r>
              <a:rPr lang="en-US" sz="1800" dirty="0"/>
              <a:t> – Used within an AS to prefer one path over another.</a:t>
            </a:r>
          </a:p>
          <a:p>
            <a:pPr>
              <a:buFont typeface="+mj-lt"/>
              <a:buAutoNum type="arabicPeriod" startAt="4"/>
            </a:pPr>
            <a:r>
              <a:rPr lang="en-US" sz="1800" b="1" dirty="0"/>
              <a:t>ATOMIC_AGGREGATE</a:t>
            </a:r>
            <a:r>
              <a:rPr lang="en-US" sz="1800" dirty="0"/>
              <a:t> – Informs that some information was lost during route aggregation.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BC8A-D6A0-E832-4AE3-634997433049}"/>
              </a:ext>
            </a:extLst>
          </p:cNvPr>
          <p:cNvSpPr txBox="1"/>
          <p:nvPr/>
        </p:nvSpPr>
        <p:spPr>
          <a:xfrm>
            <a:off x="6312310" y="530942"/>
            <a:ext cx="54765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b="1" dirty="0"/>
              <a:t>🟧 Optional Transitive Attributes</a:t>
            </a:r>
          </a:p>
          <a:p>
            <a:pPr>
              <a:buNone/>
            </a:pPr>
            <a:r>
              <a:rPr lang="en-US" sz="1800" dirty="0"/>
              <a:t>Optional, but if a router doesn't recognize them, it still forwards them to other BGP peers.</a:t>
            </a:r>
          </a:p>
          <a:p>
            <a:pPr>
              <a:buFont typeface="+mj-lt"/>
              <a:buAutoNum type="arabicPeriod" startAt="6"/>
            </a:pPr>
            <a:r>
              <a:rPr lang="en-US" b="1" dirty="0"/>
              <a:t>AGGREGATOR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Purpose: Identifies the router and AS that created the aggregated route</a:t>
            </a:r>
            <a:br>
              <a:rPr lang="en-US" dirty="0"/>
            </a:br>
            <a:r>
              <a:rPr lang="en-US" dirty="0"/>
              <a:t>Use Case: When multiple routes are summarized into one, this attribute stores info about the origin of the summary</a:t>
            </a:r>
          </a:p>
          <a:p>
            <a:pPr>
              <a:buFont typeface="+mj-lt"/>
              <a:buAutoNum type="arabicPeriod" startAt="6"/>
            </a:pPr>
            <a:r>
              <a:rPr lang="en-US" b="1" dirty="0"/>
              <a:t>COMMUNITY</a:t>
            </a:r>
            <a:r>
              <a:rPr lang="en-US" dirty="0"/>
              <a:t> – Allows tagging routes for easier filtering and control.</a:t>
            </a:r>
            <a:br>
              <a:rPr lang="en-US" dirty="0"/>
            </a:br>
            <a:r>
              <a:rPr lang="en-US" dirty="0"/>
              <a:t>Purpose: Used to tag routes with extra information for grouping, filtering, or policy control.</a:t>
            </a:r>
            <a:br>
              <a:rPr lang="en-US" dirty="0"/>
            </a:br>
            <a:r>
              <a:rPr lang="en-US" dirty="0"/>
              <a:t>Use Case: You might tag routes with a community value like </a:t>
            </a:r>
            <a:r>
              <a:rPr lang="en-IN" dirty="0"/>
              <a:t>no-export, local-AS, or custom value like 65000:100 to control routing behaviour within and across </a:t>
            </a:r>
            <a:r>
              <a:rPr lang="en-IN" dirty="0" err="1"/>
              <a:t>Ases</a:t>
            </a:r>
            <a:r>
              <a:rPr lang="en-IN" dirty="0"/>
              <a:t>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47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3331</Words>
  <Application>Microsoft Office PowerPoint</Application>
  <PresentationFormat>Widescreen</PresentationFormat>
  <Paragraphs>240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</vt:lpstr>
      <vt:lpstr>Calibri Header</vt:lpstr>
      <vt:lpstr>Calibri Light</vt:lpstr>
      <vt:lpstr>DeepSeek-CJK-patch</vt:lpstr>
      <vt:lpstr>Wingdings</vt:lpstr>
      <vt:lpstr>Office Theme</vt:lpstr>
      <vt:lpstr>PowerPoint Presentation</vt:lpstr>
      <vt:lpstr>Introduction</vt:lpstr>
      <vt:lpstr>PowerPoint Presentation</vt:lpstr>
      <vt:lpstr>BGP PEER MESSAGES</vt:lpstr>
      <vt:lpstr>BGP PEER STATES</vt:lpstr>
      <vt:lpstr>When do you use BGP??</vt:lpstr>
      <vt:lpstr>When do you use BGP??</vt:lpstr>
      <vt:lpstr>BGP PEERS??</vt:lpstr>
      <vt:lpstr>BGP ATTRIBUTES</vt:lpstr>
      <vt:lpstr>PowerPoint Presentation</vt:lpstr>
      <vt:lpstr>BGP ATTRIBUTES</vt:lpstr>
      <vt:lpstr>IPV4:</vt:lpstr>
      <vt:lpstr>commands</vt:lpstr>
      <vt:lpstr>PowerPoint Presentation</vt:lpstr>
      <vt:lpstr>IOS NX-OS</vt:lpstr>
      <vt:lpstr>AS PATH  </vt:lpstr>
      <vt:lpstr>PowerPoint Presentation</vt:lpstr>
      <vt:lpstr>BGP TABLES:</vt:lpstr>
      <vt:lpstr>PowerPoint Presentation</vt:lpstr>
      <vt:lpstr>PowerPoint Presentation</vt:lpstr>
      <vt:lpstr>IPV6:</vt:lpstr>
      <vt:lpstr>PowerPoint Presentation</vt:lpstr>
      <vt:lpstr>PowerPoint Presentation</vt:lpstr>
      <vt:lpstr>Reminders</vt:lpstr>
      <vt:lpstr>BGP Path Attributes</vt:lpstr>
      <vt:lpstr>BGP Path Attributes</vt:lpstr>
      <vt:lpstr>WEIGHT</vt:lpstr>
      <vt:lpstr>ORIGIN TYPE</vt:lpstr>
      <vt:lpstr>PATH CHANGING</vt:lpstr>
      <vt:lpstr>PowerPoint Presentation</vt:lpstr>
      <vt:lpstr>ADVANCED BGP</vt:lpstr>
      <vt:lpstr>If IPV4 DEACTIVATED</vt:lpstr>
      <vt:lpstr>PowerPoint Presentation</vt:lpstr>
      <vt:lpstr>PowerPoint Presentation</vt:lpstr>
      <vt:lpstr> 🧠 Why All BGP Routers Within a Single AS Must Be Fully Meshed (in iBGP): </vt:lpstr>
      <vt:lpstr>BGP Route Reflector</vt:lpstr>
      <vt:lpstr>Why route reflector</vt:lpstr>
      <vt:lpstr>PowerPoint Presentation</vt:lpstr>
      <vt:lpstr>BGP Confederation</vt:lpstr>
      <vt:lpstr>PowerPoint Presentation</vt:lpstr>
      <vt:lpstr>BGP COMMUNITY</vt:lpstr>
      <vt:lpstr>PowerPoint Presentation</vt:lpstr>
      <vt:lpstr>Dynamic Route Summarization With Aggregation Tag</vt:lpstr>
      <vt:lpstr>BGP Atomic Aggregate</vt:lpstr>
      <vt:lpstr>BGP PEER Group</vt:lpstr>
      <vt:lpstr>BGP PEER GROUP</vt:lpstr>
      <vt:lpstr>Conditional Route Selection</vt:lpstr>
      <vt:lpstr>PowerPoint Presentation</vt:lpstr>
      <vt:lpstr>PowerPoint Presentation</vt:lpstr>
      <vt:lpstr>BGP QUESTIONS</vt:lpstr>
      <vt:lpstr>BGP ERRORS MAY 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Shankar Pradhan</dc:creator>
  <cp:lastModifiedBy>Shankar Pradhan</cp:lastModifiedBy>
  <cp:revision>111</cp:revision>
  <dcterms:created xsi:type="dcterms:W3CDTF">2025-05-24T15:25:36Z</dcterms:created>
  <dcterms:modified xsi:type="dcterms:W3CDTF">2025-06-21T16:06:27Z</dcterms:modified>
</cp:coreProperties>
</file>